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3" r:id="rId4"/>
    <p:sldId id="258" r:id="rId5"/>
    <p:sldId id="323" r:id="rId6"/>
    <p:sldId id="261" r:id="rId7"/>
    <p:sldId id="287" r:id="rId8"/>
    <p:sldId id="354" r:id="rId9"/>
    <p:sldId id="357" r:id="rId10"/>
    <p:sldId id="350" r:id="rId11"/>
    <p:sldId id="337" r:id="rId12"/>
    <p:sldId id="358" r:id="rId13"/>
    <p:sldId id="339" r:id="rId14"/>
    <p:sldId id="359" r:id="rId15"/>
    <p:sldId id="363" r:id="rId16"/>
    <p:sldId id="360" r:id="rId17"/>
    <p:sldId id="362" r:id="rId18"/>
    <p:sldId id="324" r:id="rId19"/>
    <p:sldId id="277" r:id="rId20"/>
    <p:sldId id="351" r:id="rId21"/>
    <p:sldId id="352" r:id="rId22"/>
    <p:sldId id="353" r:id="rId23"/>
    <p:sldId id="340" r:id="rId24"/>
    <p:sldId id="365" r:id="rId25"/>
    <p:sldId id="364" r:id="rId26"/>
    <p:sldId id="327" r:id="rId27"/>
    <p:sldId id="346" r:id="rId28"/>
    <p:sldId id="317" r:id="rId29"/>
    <p:sldId id="312" r:id="rId30"/>
    <p:sldId id="263" r:id="rId31"/>
    <p:sldId id="266" r:id="rId3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8333" autoAdjust="0"/>
    <p:restoredTop sz="94660"/>
  </p:normalViewPr>
  <p:slideViewPr>
    <p:cSldViewPr snapToGrid="0">
      <p:cViewPr>
        <p:scale>
          <a:sx n="60" d="100"/>
          <a:sy n="60" d="100"/>
        </p:scale>
        <p:origin x="-59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33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E722BC9-5003-4060-B22A-AB3101E329C2}" type="datetimeFigureOut">
              <a:rPr lang="zh-CN" altLang="en-US"/>
              <a:pPr>
                <a:defRPr/>
              </a:pPr>
              <a:t>2017/3/18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D4EF184-B1D8-47A1-8A0E-ED3D3E8F37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6469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8D035-B870-4319-AEDD-6E9F09988191}" type="datetime1">
              <a:rPr lang="zh-CN" altLang="en-US"/>
              <a:pPr>
                <a:defRPr/>
              </a:pPr>
              <a:t>2017/3/18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F2F31-FBCB-4AFB-8AFB-278BAC7CF8B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A8E75-1C9C-41F4-85B8-1D15FA4AB9E1}" type="datetime1">
              <a:rPr lang="zh-CN" altLang="en-US"/>
              <a:pPr>
                <a:defRPr/>
              </a:pPr>
              <a:t>2017/3/18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D8120-4512-40BB-B667-745019BE4FF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8CBED-C36F-4AC9-872E-392978C002E1}" type="datetime1">
              <a:rPr lang="zh-CN" altLang="en-US"/>
              <a:pPr>
                <a:defRPr/>
              </a:pPr>
              <a:t>2017/3/18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B8DEA-75D7-4916-A45B-29E1075D69C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3088-234D-40C2-896B-5578CEA9A940}" type="datetime1">
              <a:rPr lang="zh-CN" altLang="en-US"/>
              <a:pPr>
                <a:defRPr/>
              </a:pPr>
              <a:t>2017/3/18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8C520-21CB-4ED6-BEF9-6E698F688C8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A9B17-52CA-4D63-877A-773959586018}" type="datetime1">
              <a:rPr lang="zh-CN" altLang="en-US"/>
              <a:pPr>
                <a:defRPr/>
              </a:pPr>
              <a:t>2017/3/18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25D9D-B724-4AFA-B4C9-E46F6A37734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2380-8D0D-4A2B-8D73-F818A479E430}" type="datetime1">
              <a:rPr lang="zh-CN" altLang="en-US"/>
              <a:pPr>
                <a:defRPr/>
              </a:pPr>
              <a:t>2017/3/18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94878-CE06-4EA0-A1E6-C0DA79A7080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8A1CE-1433-4EAF-9B8E-14CDC1F244A7}" type="datetime1">
              <a:rPr lang="zh-CN" altLang="en-US"/>
              <a:pPr>
                <a:defRPr/>
              </a:pPr>
              <a:t>2017/3/18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DF7A-175C-49CB-8835-2F0071A47FD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BA419-C26A-4416-9BB2-8EA0C4728573}" type="datetime1">
              <a:rPr lang="zh-CN" altLang="en-US"/>
              <a:pPr>
                <a:defRPr/>
              </a:pPr>
              <a:t>2017/3/18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C24B2-93B4-40F9-BEF3-34A91F8B5E3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4872-12CE-43C3-B57F-183758126F48}" type="datetime1">
              <a:rPr lang="zh-CN" altLang="en-US"/>
              <a:pPr>
                <a:defRPr/>
              </a:pPr>
              <a:t>2017/3/18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1A589-25F4-45FE-B930-85A8F930C5F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53BD2-FF23-4369-B506-D381B290EC3F}" type="datetime1">
              <a:rPr lang="zh-CN" altLang="en-US"/>
              <a:pPr>
                <a:defRPr/>
              </a:pPr>
              <a:t>2017/3/18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E610E-EE93-4945-8858-8AEA577DD45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5" y="273052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A238-D919-4291-BADA-C475112FFFE4}" type="datetime1">
              <a:rPr lang="zh-CN" altLang="en-US"/>
              <a:pPr>
                <a:defRPr/>
              </a:pPr>
              <a:t>2017/3/18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41FA6-60D4-4AAD-A43E-F13E4F930C8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F6161-8DE4-4261-B722-14798C9445FE}" type="datetime1">
              <a:rPr lang="zh-CN" altLang="en-US"/>
              <a:pPr>
                <a:defRPr/>
              </a:pPr>
              <a:t>2017/3/18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551C-C731-423B-AD9C-DFBB264685B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A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椭圆 13"/>
          <p:cNvSpPr>
            <a:spLocks noChangeArrowheads="1"/>
          </p:cNvSpPr>
          <p:nvPr/>
        </p:nvSpPr>
        <p:spPr bwMode="auto">
          <a:xfrm>
            <a:off x="601663" y="-1468438"/>
            <a:ext cx="11218862" cy="11218863"/>
          </a:xfrm>
          <a:prstGeom prst="ellipse">
            <a:avLst/>
          </a:prstGeom>
          <a:solidFill>
            <a:schemeClr val="bg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 Light" pitchFamily="34" charset="0"/>
              </a:rPr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5666A4-9B1A-4AF5-A109-B55DB511F206}" type="datetime1">
              <a:rPr lang="zh-CN" altLang="en-US"/>
              <a:pPr>
                <a:defRPr/>
              </a:pPr>
              <a:t>2017/3/18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DD6373-4BAC-4AE9-8532-4124F58A1A1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32" name="日期占位符 3"/>
          <p:cNvSpPr>
            <a:spLocks noChangeArrowheads="1"/>
          </p:cNvSpPr>
          <p:nvPr/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C18E8399-61BE-4C2D-94C3-931DDDFF8273}" type="datetime1">
              <a: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pPr/>
              <a:t>2017/3/18</a:t>
            </a:fld>
            <a:endParaRPr lang="zh-CN" altLang="en-US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33" name="灯片编号占位符 5"/>
          <p:cNvSpPr>
            <a:spLocks noChangeArrowheads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A21A595-8415-4DC5-B38E-057DE34D4323}" type="slidenum">
              <a: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pPr/>
              <a:t>‹#›</a:t>
            </a:fld>
            <a:endParaRPr lang="zh-CN" altLang="en-US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034" name="图片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0188" y="4489450"/>
            <a:ext cx="12160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矩形 9"/>
          <p:cNvSpPr>
            <a:spLocks noChangeArrowheads="1"/>
          </p:cNvSpPr>
          <p:nvPr/>
        </p:nvSpPr>
        <p:spPr bwMode="auto">
          <a:xfrm>
            <a:off x="0" y="9525"/>
            <a:ext cx="12192000" cy="711200"/>
          </a:xfrm>
          <a:prstGeom prst="rect">
            <a:avLst/>
          </a:prstGeom>
          <a:solidFill>
            <a:srgbClr val="E1002A"/>
          </a:solidFill>
          <a:ln w="22225" cap="rnd">
            <a:solidFill>
              <a:srgbClr val="42719B">
                <a:alpha val="54117"/>
              </a:srgbClr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 useBgFill="1">
        <p:nvSpPr>
          <p:cNvPr id="1036" name="矩形 10"/>
          <p:cNvSpPr>
            <a:spLocks noChangeArrowheads="1"/>
          </p:cNvSpPr>
          <p:nvPr/>
        </p:nvSpPr>
        <p:spPr bwMode="auto">
          <a:xfrm>
            <a:off x="0" y="6146800"/>
            <a:ext cx="12192000" cy="711200"/>
          </a:xfrm>
          <a:prstGeom prst="rect">
            <a:avLst/>
          </a:prstGeom>
          <a:ln w="22225" cap="rnd">
            <a:solidFill>
              <a:srgbClr val="42719B">
                <a:alpha val="54117"/>
              </a:srgbClr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37" name="文本框 11"/>
          <p:cNvSpPr>
            <a:spLocks noChangeArrowheads="1"/>
          </p:cNvSpPr>
          <p:nvPr/>
        </p:nvSpPr>
        <p:spPr bwMode="auto">
          <a:xfrm>
            <a:off x="9210675" y="6184900"/>
            <a:ext cx="309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latin typeface="方正卡通简体" pitchFamily="2" charset="-122"/>
              <a:ea typeface="方正卡通简体" pitchFamily="2" charset="-122"/>
              <a:sym typeface="方正卡通简体" pitchFamily="2" charset="-122"/>
            </a:endParaRPr>
          </a:p>
        </p:txBody>
      </p:sp>
      <p:pic>
        <p:nvPicPr>
          <p:cNvPr id="1038" name="图片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35563" y="-517525"/>
            <a:ext cx="192087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8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8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5.xml"/><Relationship Id="rId7" Type="http://schemas.openxmlformats.org/officeDocument/2006/relationships/slide" Target="slide2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slide" Target="slide18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8.xml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4" Type="http://schemas.openxmlformats.org/officeDocument/2006/relationships/hyperlink" Target="&#31532;8&#35506;&#32207;&#21512;&#12486;&#12473;&#12488;.d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&#26397;&#38738;&#40845;&#12398;&#22823;&#30456;&#25778;&#12480;&#12452;&#12472;&#12455;&#12473;&#12488;-&#24179;&#25104;21&#24180;_&#26149;&#22580;&#25152;.flv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6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7.emf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00A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295" y="1873853"/>
            <a:ext cx="4297362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327898" y="0"/>
            <a:ext cx="11980216" cy="4727575"/>
            <a:chOff x="-5362673" y="0"/>
            <a:chExt cx="11981879" cy="4729018"/>
          </a:xfrm>
        </p:grpSpPr>
        <p:grpSp>
          <p:nvGrpSpPr>
            <p:cNvPr id="14341" name="Group 6"/>
            <p:cNvGrpSpPr>
              <a:grpSpLocks/>
            </p:cNvGrpSpPr>
            <p:nvPr/>
          </p:nvGrpSpPr>
          <p:grpSpPr bwMode="auto">
            <a:xfrm>
              <a:off x="0" y="0"/>
              <a:ext cx="6619206" cy="4729018"/>
              <a:chOff x="0" y="0"/>
              <a:chExt cx="6619206" cy="4729018"/>
            </a:xfrm>
          </p:grpSpPr>
          <p:sp>
            <p:nvSpPr>
              <p:cNvPr id="14343" name="椭圆 14"/>
              <p:cNvSpPr>
                <a:spLocks noChangeArrowheads="1"/>
              </p:cNvSpPr>
              <p:nvPr/>
            </p:nvSpPr>
            <p:spPr bwMode="auto">
              <a:xfrm>
                <a:off x="218406" y="0"/>
                <a:ext cx="6400800" cy="4729018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4344" name="等腰三角形 15"/>
              <p:cNvSpPr>
                <a:spLocks noChangeArrowheads="1"/>
              </p:cNvSpPr>
              <p:nvPr/>
            </p:nvSpPr>
            <p:spPr bwMode="auto">
              <a:xfrm rot="-7681849">
                <a:off x="-50801" y="2957945"/>
                <a:ext cx="803563" cy="70196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pic>
          <p:nvPicPr>
            <p:cNvPr id="14342" name="图片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767885">
              <a:off x="-5362673" y="879404"/>
              <a:ext cx="4098028" cy="1338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矩形 8"/>
          <p:cNvSpPr/>
          <p:nvPr/>
        </p:nvSpPr>
        <p:spPr>
          <a:xfrm>
            <a:off x="6006663" y="870521"/>
            <a:ext cx="618533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第</a:t>
            </a:r>
            <a:r>
              <a:rPr lang="en-US" altLang="ja-JP" sz="54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lang="ja-JP" altLang="en-US" sz="54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課</a:t>
            </a:r>
            <a:endParaRPr lang="en-US" altLang="ja-JP" sz="5400" b="1" dirty="0" smtClean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altLang="ja-JP" sz="5400" b="1" dirty="0" smtClean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ja-JP" altLang="en-US" sz="32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　どちらが広いですか。</a:t>
            </a:r>
            <a:endParaRPr lang="zh-CN" altLang="en-US" sz="3200" b="1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8400" y="6434253"/>
            <a:ext cx="1973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chemeClr val="bg1"/>
                </a:solidFill>
              </a:rPr>
              <a:t>标准商务基础日语（第一册）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会話１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5738" y="1529255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ロールプレーをしましょう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44604" y="2037523"/>
            <a:ext cx="100268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Ａ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：</a:t>
            </a:r>
            <a:r>
              <a:rPr lang="ja-JP" altLang="en-US" sz="2000" u="sng" dirty="0">
                <a:latin typeface="MS Mincho" pitchFamily="49" charset="-128"/>
                <a:ea typeface="MS Mincho" pitchFamily="49" charset="-128"/>
              </a:rPr>
              <a:t>第</a:t>
            </a:r>
            <a:r>
              <a:rPr lang="en-US" altLang="ja-JP" sz="2000" u="sng" dirty="0">
                <a:latin typeface="MS Mincho" pitchFamily="49" charset="-128"/>
                <a:ea typeface="MS Mincho" pitchFamily="49" charset="-128"/>
              </a:rPr>
              <a:t>1</a:t>
            </a:r>
            <a:r>
              <a:rPr lang="ja-JP" altLang="en-US" sz="2000" u="sng" dirty="0">
                <a:latin typeface="MS Mincho" pitchFamily="49" charset="-128"/>
                <a:ea typeface="MS Mincho" pitchFamily="49" charset="-128"/>
              </a:rPr>
              <a:t>会議室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と</a:t>
            </a:r>
            <a:r>
              <a:rPr lang="ja-JP" altLang="en-US" sz="2000" u="sng" dirty="0">
                <a:latin typeface="MS Mincho" pitchFamily="49" charset="-128"/>
                <a:ea typeface="MS Mincho" pitchFamily="49" charset="-128"/>
              </a:rPr>
              <a:t>第</a:t>
            </a:r>
            <a:r>
              <a:rPr lang="en-US" altLang="ja-JP" sz="2000" u="sng" dirty="0">
                <a:latin typeface="MS Mincho" pitchFamily="49" charset="-128"/>
                <a:ea typeface="MS Mincho" pitchFamily="49" charset="-128"/>
              </a:rPr>
              <a:t>2</a:t>
            </a:r>
            <a:r>
              <a:rPr lang="ja-JP" altLang="en-US" sz="2000" u="sng" dirty="0">
                <a:latin typeface="MS Mincho" pitchFamily="49" charset="-128"/>
                <a:ea typeface="MS Mincho" pitchFamily="49" charset="-128"/>
              </a:rPr>
              <a:t>会議室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とどちらが広いですか。       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Ｂ：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第</a:t>
            </a:r>
            <a:r>
              <a:rPr lang="en-US" altLang="ja-JP" sz="2000" u="sng" dirty="0" smtClean="0">
                <a:latin typeface="MS Mincho" pitchFamily="49" charset="-128"/>
                <a:ea typeface="MS Mincho" pitchFamily="49" charset="-128"/>
              </a:rPr>
              <a:t>2</a:t>
            </a:r>
            <a:r>
              <a:rPr lang="ja-JP" altLang="en-US" sz="2000" u="sng" dirty="0">
                <a:latin typeface="MS Mincho" pitchFamily="49" charset="-128"/>
                <a:ea typeface="MS Mincho" pitchFamily="49" charset="-128"/>
              </a:rPr>
              <a:t>会議室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より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第</a:t>
            </a:r>
            <a:r>
              <a:rPr lang="en-US" altLang="ja-JP" sz="2000" u="sng" dirty="0" smtClean="0">
                <a:latin typeface="MS Mincho" pitchFamily="49" charset="-128"/>
                <a:ea typeface="MS Mincho" pitchFamily="49" charset="-128"/>
              </a:rPr>
              <a:t>1</a:t>
            </a:r>
            <a:r>
              <a:rPr lang="ja-JP" altLang="en-US" sz="2000" u="sng" dirty="0">
                <a:latin typeface="MS Mincho" pitchFamily="49" charset="-128"/>
                <a:ea typeface="MS Mincho" pitchFamily="49" charset="-128"/>
              </a:rPr>
              <a:t>会議室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のほうが広いです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Ｂ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：どちらも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広</a:t>
            </a:r>
            <a:r>
              <a:rPr lang="ja-JP" altLang="en-US" sz="2000" u="sng" dirty="0">
                <a:latin typeface="MS Mincho" pitchFamily="49" charset="-128"/>
                <a:ea typeface="MS Mincho" pitchFamily="49" charset="-128"/>
              </a:rPr>
              <a:t>い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です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※  </a:t>
            </a:r>
            <a:r>
              <a:rPr lang="en-US" altLang="zh-CN" sz="2000" dirty="0">
                <a:latin typeface="MS Mincho" pitchFamily="49" charset="-128"/>
                <a:ea typeface="MS Mincho" pitchFamily="49" charset="-128"/>
              </a:rPr>
              <a:t>●</a:t>
            </a:r>
            <a:r>
              <a:rPr lang="zh-CN" altLang="en-US" sz="2000" dirty="0">
                <a:latin typeface="+mn-ea"/>
                <a:ea typeface="+mn-ea"/>
              </a:rPr>
              <a:t>号表示</a:t>
            </a:r>
            <a:r>
              <a:rPr lang="zh-CN" altLang="en-US" sz="2000" dirty="0" smtClean="0">
                <a:latin typeface="+mn-ea"/>
                <a:ea typeface="+mn-ea"/>
              </a:rPr>
              <a:t>程度高于</a:t>
            </a:r>
            <a:r>
              <a:rPr lang="zh-CN" altLang="en-US" sz="2000" dirty="0">
                <a:latin typeface="MS Mincho" pitchFamily="49" charset="-128"/>
                <a:ea typeface="MS Mincho" pitchFamily="49" charset="-128"/>
              </a:rPr>
              <a:t>○</a:t>
            </a:r>
            <a:r>
              <a:rPr lang="zh-CN" altLang="en-US" sz="2000" dirty="0" smtClean="0">
                <a:latin typeface="+mn-ea"/>
                <a:ea typeface="+mn-ea"/>
              </a:rPr>
              <a:t>号</a:t>
            </a:r>
            <a:r>
              <a:rPr lang="zh-CN" altLang="en-US" sz="2000" dirty="0">
                <a:latin typeface="MS Mincho" pitchFamily="49" charset="-128"/>
                <a:ea typeface="MS Mincho" pitchFamily="49" charset="-128"/>
              </a:rPr>
              <a:t>。</a:t>
            </a:r>
            <a:r>
              <a:rPr lang="zh-CN" altLang="en-US" sz="2000" dirty="0" smtClean="0">
                <a:latin typeface="+mn-ea"/>
                <a:ea typeface="+mn-ea"/>
              </a:rPr>
              <a:t>如果记号相同，</a:t>
            </a: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●</a:t>
            </a:r>
            <a:r>
              <a:rPr lang="zh-CN" altLang="en-US" sz="2000" dirty="0" smtClean="0">
                <a:latin typeface="+mn-ea"/>
              </a:rPr>
              <a:t>号表示肯定回答；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○</a:t>
            </a:r>
            <a:r>
              <a:rPr lang="zh-CN" altLang="en-US" sz="2000" dirty="0">
                <a:latin typeface="+mn-ea"/>
              </a:rPr>
              <a:t>号</a:t>
            </a:r>
            <a:r>
              <a:rPr lang="zh-CN" altLang="en-US" sz="2000" dirty="0" smtClean="0">
                <a:latin typeface="+mn-ea"/>
                <a:ea typeface="+mn-ea"/>
              </a:rPr>
              <a:t>则表示否定回答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。</a:t>
            </a: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○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九州・</a:t>
            </a:r>
            <a:r>
              <a:rPr lang="en-US" altLang="zh-CN" sz="2000" dirty="0">
                <a:latin typeface="MS Mincho" pitchFamily="49" charset="-128"/>
                <a:ea typeface="MS Mincho" pitchFamily="49" charset="-128"/>
              </a:rPr>
              <a:t> </a:t>
            </a: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●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北海道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広い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●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新宿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・</a:t>
            </a: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 ●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渋谷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にぎやか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○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コーヒー・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 ○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紅茶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好き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●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地下鉄・</a:t>
            </a: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 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○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タクシー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早い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10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448" y="1435469"/>
            <a:ext cx="547821" cy="65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0">
            <a:hlinkClick r:id="rId3" action="ppaction://hlinksldjump"/>
          </p:cNvPr>
          <p:cNvSpPr txBox="1"/>
          <p:nvPr/>
        </p:nvSpPr>
        <p:spPr>
          <a:xfrm>
            <a:off x="10593659" y="5430644"/>
            <a:ext cx="1059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14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戻り</a:t>
            </a:r>
            <a:endParaRPr lang="zh-CN" altLang="en-US" sz="1400" dirty="0">
              <a:solidFill>
                <a:schemeClr val="bg1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68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会話１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42256" y="1512160"/>
            <a:ext cx="9049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３ ～　は　～　より　～　です。</a:t>
            </a:r>
            <a:endParaRPr lang="en-US" altLang="ja-JP" sz="2000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endParaRPr lang="en-US" altLang="ja-JP" sz="2000" dirty="0" smtClean="0">
              <a:solidFill>
                <a:srgbClr val="0070C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41677" y="1884533"/>
            <a:ext cx="969060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Ｎ</a:t>
            </a:r>
            <a:r>
              <a:rPr lang="en-US" altLang="ja-JP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1</a:t>
            </a: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は　Ｎ</a:t>
            </a:r>
            <a:r>
              <a:rPr lang="en-US" altLang="ja-JP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2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より　Ａい</a:t>
            </a:r>
            <a:r>
              <a:rPr lang="ja-JP" altLang="en-US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ja-JP" altLang="en-US" sz="2000" b="1" dirty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／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ＡＮです。</a:t>
            </a:r>
            <a:endParaRPr lang="ja-JP" altLang="en-US" sz="2000" b="1" dirty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説明：</a:t>
            </a:r>
            <a:r>
              <a:rPr lang="ja-JP" altLang="en-US" sz="2000" dirty="0" smtClean="0">
                <a:latin typeface="+mn-ea"/>
                <a:ea typeface="+mn-ea"/>
              </a:rPr>
              <a:t>该</a:t>
            </a:r>
            <a:r>
              <a:rPr lang="ja-JP" altLang="en-US" sz="2000" dirty="0">
                <a:latin typeface="+mn-ea"/>
                <a:ea typeface="+mn-ea"/>
              </a:rPr>
              <a:t>句型用于二者的比较，意为“</a:t>
            </a:r>
            <a:r>
              <a:rPr lang="en-US" altLang="ja-JP" sz="2000" dirty="0">
                <a:latin typeface="+mn-ea"/>
                <a:ea typeface="+mn-ea"/>
              </a:rPr>
              <a:t>N1</a:t>
            </a:r>
            <a:r>
              <a:rPr lang="ja-JP" altLang="en-US" sz="2000" dirty="0">
                <a:latin typeface="+mn-ea"/>
                <a:ea typeface="+mn-ea"/>
              </a:rPr>
              <a:t>比</a:t>
            </a:r>
            <a:r>
              <a:rPr lang="en-US" altLang="ja-JP" sz="2000" dirty="0">
                <a:latin typeface="+mn-ea"/>
                <a:ea typeface="+mn-ea"/>
              </a:rPr>
              <a:t>N2……”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。「より」</a:t>
            </a:r>
            <a:r>
              <a:rPr lang="ja-JP" altLang="en-US" sz="2000" dirty="0">
                <a:latin typeface="+mn-ea"/>
                <a:ea typeface="+mn-ea"/>
              </a:rPr>
              <a:t>是格助词，表示</a:t>
            </a:r>
            <a:r>
              <a:rPr lang="ja-JP" altLang="en-US" sz="2000" dirty="0" smtClean="0">
                <a:latin typeface="+mn-ea"/>
                <a:ea typeface="+mn-ea"/>
              </a:rPr>
              <a:t>比较</a:t>
            </a:r>
            <a:r>
              <a:rPr lang="en-US" altLang="ja-JP" sz="2000" dirty="0" smtClean="0">
                <a:latin typeface="+mn-ea"/>
                <a:ea typeface="+mn-ea"/>
              </a:rPr>
              <a:t>  </a:t>
            </a:r>
          </a:p>
          <a:p>
            <a:pPr>
              <a:lnSpc>
                <a:spcPct val="150000"/>
              </a:lnSpc>
              <a:buNone/>
            </a:pPr>
            <a:r>
              <a:rPr lang="en-US" altLang="ja-JP" sz="2000" dirty="0">
                <a:latin typeface="+mn-ea"/>
                <a:ea typeface="+mn-ea"/>
              </a:rPr>
              <a:t> </a:t>
            </a:r>
            <a:r>
              <a:rPr lang="en-US" altLang="ja-JP" sz="2000" dirty="0" smtClean="0">
                <a:latin typeface="+mn-ea"/>
                <a:ea typeface="+mn-ea"/>
              </a:rPr>
              <a:t>     </a:t>
            </a:r>
            <a:r>
              <a:rPr lang="ja-JP" altLang="en-US" sz="2000" dirty="0" smtClean="0">
                <a:latin typeface="+mn-ea"/>
                <a:ea typeface="+mn-ea"/>
              </a:rPr>
              <a:t>的基准</a:t>
            </a:r>
            <a:r>
              <a:rPr lang="ja-JP" altLang="en-US" sz="2000" dirty="0">
                <a:latin typeface="+mn-ea"/>
                <a:ea typeface="+mn-ea"/>
              </a:rPr>
              <a:t>。</a:t>
            </a: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　例</a:t>
            </a:r>
            <a:r>
              <a:rPr lang="ja-JP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endParaRPr lang="en-US" altLang="ja-JP" sz="20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　　　　　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この新製品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は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従来品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より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軽い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です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。</a:t>
            </a:r>
            <a:r>
              <a:rPr lang="zh-CN" altLang="en-US" sz="2000" dirty="0" smtClean="0">
                <a:latin typeface="+mn-ea"/>
                <a:ea typeface="+mn-ea"/>
              </a:rPr>
              <a:t>（这个新产品比以前的轻。）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　　　　　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手</a:t>
            </a:r>
            <a:r>
              <a:rPr lang="ja-JP" altLang="en-US" sz="2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紙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は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メール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より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丁寧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です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。</a:t>
            </a:r>
            <a:r>
              <a:rPr lang="ja-JP" altLang="en-US" sz="2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　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　　</a:t>
            </a:r>
            <a:r>
              <a:rPr lang="zh-CN" altLang="en-US" sz="2000" dirty="0" smtClean="0">
                <a:latin typeface="+mn-ea"/>
                <a:ea typeface="+mn-ea"/>
              </a:rPr>
              <a:t>（信比邮件正式。）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12" name="図 1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2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会話１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5738" y="1529255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ロールプレーをしましょう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44604" y="2037523"/>
            <a:ext cx="1002682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第</a:t>
            </a:r>
            <a:r>
              <a:rPr lang="en-US" altLang="ja-JP" sz="2000" u="sng" dirty="0" smtClean="0">
                <a:latin typeface="MS Mincho" pitchFamily="49" charset="-128"/>
                <a:ea typeface="MS Mincho" pitchFamily="49" charset="-128"/>
              </a:rPr>
              <a:t>1</a:t>
            </a:r>
            <a:r>
              <a:rPr lang="ja-JP" altLang="en-US" sz="2000" u="sng" dirty="0">
                <a:latin typeface="MS Mincho" pitchFamily="49" charset="-128"/>
                <a:ea typeface="MS Mincho" pitchFamily="49" charset="-128"/>
              </a:rPr>
              <a:t>会議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室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は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第</a:t>
            </a:r>
            <a:r>
              <a:rPr lang="en-US" altLang="ja-JP" sz="2000" u="sng" dirty="0" smtClean="0">
                <a:latin typeface="MS Mincho" pitchFamily="49" charset="-128"/>
                <a:ea typeface="MS Mincho" pitchFamily="49" charset="-128"/>
              </a:rPr>
              <a:t>2</a:t>
            </a:r>
            <a:r>
              <a:rPr lang="ja-JP" altLang="en-US" sz="2000" u="sng" dirty="0">
                <a:latin typeface="MS Mincho" pitchFamily="49" charset="-128"/>
                <a:ea typeface="MS Mincho" pitchFamily="49" charset="-128"/>
              </a:rPr>
              <a:t>会議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室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より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広い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です。       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※  </a:t>
            </a:r>
            <a:r>
              <a:rPr lang="en-US" altLang="zh-CN" sz="2000" dirty="0">
                <a:latin typeface="MS Mincho" pitchFamily="49" charset="-128"/>
                <a:ea typeface="MS Mincho" pitchFamily="49" charset="-128"/>
              </a:rPr>
              <a:t>●</a:t>
            </a:r>
            <a:r>
              <a:rPr lang="zh-CN" altLang="en-US" sz="2000" dirty="0">
                <a:latin typeface="+mn-ea"/>
                <a:ea typeface="+mn-ea"/>
              </a:rPr>
              <a:t>号表示</a:t>
            </a:r>
            <a:r>
              <a:rPr lang="zh-CN" altLang="en-US" sz="2000" dirty="0" smtClean="0">
                <a:latin typeface="+mn-ea"/>
                <a:ea typeface="+mn-ea"/>
              </a:rPr>
              <a:t>程度高于</a:t>
            </a:r>
            <a:r>
              <a:rPr lang="zh-CN" altLang="en-US" sz="2000" dirty="0">
                <a:latin typeface="MS Mincho" pitchFamily="49" charset="-128"/>
                <a:ea typeface="MS Mincho" pitchFamily="49" charset="-128"/>
              </a:rPr>
              <a:t>○</a:t>
            </a:r>
            <a:r>
              <a:rPr lang="zh-CN" altLang="en-US" sz="2000" dirty="0" smtClean="0">
                <a:latin typeface="+mn-ea"/>
                <a:ea typeface="+mn-ea"/>
              </a:rPr>
              <a:t>号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。</a:t>
            </a: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○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さくら銀行・</a:t>
            </a: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 ●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みずほ銀行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近い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●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昨日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・</a:t>
            </a: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 </a:t>
            </a:r>
            <a:r>
              <a:rPr lang="zh-CN" altLang="en-US" sz="2000" dirty="0">
                <a:latin typeface="MS Mincho" pitchFamily="49" charset="-128"/>
                <a:ea typeface="MS Mincho" pitchFamily="49" charset="-128"/>
              </a:rPr>
              <a:t>○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今日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涼しい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○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プライベート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・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 </a:t>
            </a: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●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仕事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大切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●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この時計・</a:t>
            </a: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 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○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その時計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安い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10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448" y="1435469"/>
            <a:ext cx="547821" cy="65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0">
            <a:hlinkClick r:id="rId3" action="ppaction://hlinksldjump"/>
          </p:cNvPr>
          <p:cNvSpPr txBox="1"/>
          <p:nvPr/>
        </p:nvSpPr>
        <p:spPr>
          <a:xfrm>
            <a:off x="10593659" y="5430644"/>
            <a:ext cx="1059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14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戻り</a:t>
            </a:r>
            <a:endParaRPr lang="zh-CN" altLang="en-US" sz="1400" dirty="0">
              <a:solidFill>
                <a:schemeClr val="bg1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8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会話１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64983" y="1516377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４　～　は　～　ほど　Ａくありません</a:t>
            </a:r>
            <a:r>
              <a:rPr lang="ja-JP" altLang="en-US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／ＡＮではありません。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641752" y="1959224"/>
            <a:ext cx="948159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Ｎ</a:t>
            </a:r>
            <a:r>
              <a:rPr lang="en-US" altLang="ja-JP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1</a:t>
            </a: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は　Ｎ</a:t>
            </a:r>
            <a:r>
              <a:rPr lang="en-US" altLang="ja-JP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2</a:t>
            </a: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ほど　Ａくありません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。</a:t>
            </a:r>
            <a:r>
              <a:rPr lang="ja-JP" altLang="en-US" sz="2000" b="1" dirty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／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ＡＮでは</a:t>
            </a: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（じゃ）ありません。</a:t>
            </a:r>
          </a:p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説明：</a:t>
            </a:r>
            <a:r>
              <a:rPr lang="zh-CN" altLang="en-US" sz="2000" dirty="0">
                <a:latin typeface="+mn-ea"/>
                <a:ea typeface="+mn-ea"/>
              </a:rPr>
              <a:t>该句型用于二者的比较，句末要用否定形式，意为“</a:t>
            </a:r>
            <a:r>
              <a:rPr lang="en-US" altLang="zh-CN" sz="2000" dirty="0">
                <a:latin typeface="+mn-ea"/>
                <a:ea typeface="+mn-ea"/>
              </a:rPr>
              <a:t>N1</a:t>
            </a:r>
            <a:r>
              <a:rPr lang="zh-CN" altLang="en-US" sz="2000" dirty="0">
                <a:latin typeface="+mn-ea"/>
                <a:ea typeface="+mn-ea"/>
              </a:rPr>
              <a:t>不如</a:t>
            </a:r>
            <a:r>
              <a:rPr lang="en-US" altLang="zh-CN" sz="2000" dirty="0">
                <a:latin typeface="+mn-ea"/>
                <a:ea typeface="+mn-ea"/>
              </a:rPr>
              <a:t>N2……”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。</a:t>
            </a: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ほど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」</a:t>
            </a:r>
            <a:r>
              <a:rPr lang="zh-CN" altLang="en-US" sz="2000" dirty="0" smtClean="0">
                <a:latin typeface="+mn-ea"/>
                <a:ea typeface="+mn-ea"/>
              </a:rPr>
              <a:t>是副</a:t>
            </a:r>
            <a:r>
              <a:rPr lang="zh-CN" altLang="en-US" sz="2000" dirty="0">
                <a:latin typeface="+mn-ea"/>
                <a:ea typeface="+mn-ea"/>
              </a:rPr>
              <a:t>助词，表示比较的基准</a:t>
            </a:r>
            <a:r>
              <a:rPr lang="zh-CN" altLang="en-US" sz="2000" dirty="0">
                <a:latin typeface="MS Mincho" pitchFamily="49" charset="-128"/>
                <a:ea typeface="MS Mincho" pitchFamily="49" charset="-128"/>
              </a:rPr>
              <a:t>。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例：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/>
              <a:t>　　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先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週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は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今週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ほど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忙し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くありません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。       </a:t>
            </a:r>
            <a:r>
              <a:rPr lang="zh-CN" altLang="en-US" sz="2000" dirty="0" smtClean="0"/>
              <a:t>（上周</a:t>
            </a:r>
            <a:r>
              <a:rPr lang="zh-CN" altLang="en-US" sz="2000" dirty="0" smtClean="0"/>
              <a:t>没有本周忙。）</a:t>
            </a:r>
            <a:endParaRPr lang="en-US" altLang="zh-CN" sz="2000" dirty="0" smtClean="0"/>
          </a:p>
          <a:p>
            <a:pPr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 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こ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の人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は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あ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の人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ほど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有名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ではありません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。</a:t>
            </a:r>
            <a:r>
              <a:rPr lang="en-US" altLang="ja-JP" sz="2000" dirty="0">
                <a:latin typeface="MS Mincho" pitchFamily="49" charset="-128"/>
                <a:ea typeface="MS Mincho" pitchFamily="49" charset="-128"/>
              </a:rPr>
              <a:t> </a:t>
            </a:r>
            <a:r>
              <a:rPr lang="zh-CN" altLang="en-US" sz="2000" dirty="0" smtClean="0"/>
              <a:t>（这个人不如那个人有名气。）</a:t>
            </a:r>
            <a:endParaRPr lang="en-US" altLang="zh-CN" sz="2000" dirty="0"/>
          </a:p>
        </p:txBody>
      </p:sp>
      <p:pic>
        <p:nvPicPr>
          <p:cNvPr id="12" name="図 1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  <p:sp>
        <p:nvSpPr>
          <p:cNvPr id="16" name="TextBox 10">
            <a:hlinkClick r:id="rId3" action="ppaction://hlinksldjump"/>
          </p:cNvPr>
          <p:cNvSpPr txBox="1"/>
          <p:nvPr/>
        </p:nvSpPr>
        <p:spPr>
          <a:xfrm>
            <a:off x="10593659" y="5430644"/>
            <a:ext cx="1059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14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戻り</a:t>
            </a:r>
            <a:endParaRPr lang="zh-CN" altLang="en-US" sz="1400" dirty="0">
              <a:solidFill>
                <a:schemeClr val="bg1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8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</a:t>
            </a:r>
            <a:r>
              <a:rPr lang="ja-JP" altLang="en-US" sz="2800" b="1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１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 dirty="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65738" y="1529255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次の中国語を日本語に訳しなさい。</a:t>
            </a:r>
            <a:endParaRPr lang="en-US" altLang="ja-JP" sz="2000" b="1" dirty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13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4" y="1403938"/>
            <a:ext cx="547821" cy="65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75" y="936913"/>
            <a:ext cx="1203325" cy="18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正方形/長方形 8"/>
          <p:cNvSpPr/>
          <p:nvPr/>
        </p:nvSpPr>
        <p:spPr>
          <a:xfrm>
            <a:off x="1844606" y="2163651"/>
            <a:ext cx="813944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+mn-ea"/>
                <a:ea typeface="+mn-ea"/>
              </a:rPr>
              <a:t>出租车没有地铁那么快。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MS Mincho" pitchFamily="49" charset="-128"/>
                <a:ea typeface="MS Mincho" pitchFamily="49" charset="-128"/>
              </a:rPr>
              <a:t> </a:t>
            </a: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   </a:t>
            </a:r>
            <a:r>
              <a:rPr lang="ja-JP" altLang="en-US" sz="2000" b="1" dirty="0" smtClean="0">
                <a:solidFill>
                  <a:srgbClr val="00B0F0"/>
                </a:solidFill>
                <a:latin typeface="MS Mincho" pitchFamily="49" charset="-128"/>
                <a:ea typeface="MS Mincho" pitchFamily="49" charset="-128"/>
              </a:rPr>
              <a:t>タクシーは地下鉄ほど</a:t>
            </a:r>
            <a:r>
              <a:rPr lang="ja-JP" altLang="en-US" sz="2000" b="1" smtClean="0">
                <a:solidFill>
                  <a:srgbClr val="00B0F0"/>
                </a:solidFill>
                <a:latin typeface="MS Mincho" pitchFamily="49" charset="-128"/>
                <a:ea typeface="MS Mincho" pitchFamily="49" charset="-128"/>
              </a:rPr>
              <a:t>速</a:t>
            </a:r>
            <a:r>
              <a:rPr lang="ja-JP" altLang="en-US" sz="2000" b="1" smtClean="0">
                <a:solidFill>
                  <a:srgbClr val="00B0F0"/>
                </a:solidFill>
                <a:latin typeface="MS Mincho" pitchFamily="49" charset="-128"/>
                <a:ea typeface="MS Mincho" pitchFamily="49" charset="-128"/>
              </a:rPr>
              <a:t>くありません。</a:t>
            </a:r>
            <a:endParaRPr lang="en-US" altLang="zh-CN" sz="2000" b="1" dirty="0" smtClean="0">
              <a:solidFill>
                <a:srgbClr val="00B0F0"/>
              </a:solidFill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2000" dirty="0">
                <a:latin typeface="+mn-ea"/>
                <a:ea typeface="+mn-ea"/>
              </a:rPr>
              <a:t>小李</a:t>
            </a:r>
            <a:r>
              <a:rPr lang="zh-CN" altLang="en-US" sz="2000" dirty="0" smtClean="0">
                <a:latin typeface="+mn-ea"/>
                <a:ea typeface="+mn-ea"/>
              </a:rPr>
              <a:t>的房间不如小王的房间干净。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MS Mincho" pitchFamily="49" charset="-128"/>
                <a:ea typeface="MS Mincho" pitchFamily="49" charset="-128"/>
              </a:rPr>
              <a:t> </a:t>
            </a: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   </a:t>
            </a:r>
            <a:r>
              <a:rPr lang="ja-JP" altLang="en-US" sz="2000" b="1" dirty="0" smtClean="0">
                <a:solidFill>
                  <a:srgbClr val="00B0F0"/>
                </a:solidFill>
                <a:latin typeface="MS Mincho" pitchFamily="49" charset="-128"/>
                <a:ea typeface="MS Mincho" pitchFamily="49" charset="-128"/>
              </a:rPr>
              <a:t>李さんの部屋は王さんの部屋ほどきれいではありません。</a:t>
            </a:r>
            <a:endParaRPr lang="en-US" altLang="zh-CN" sz="2000" b="1" dirty="0" smtClean="0">
              <a:solidFill>
                <a:srgbClr val="00B0F0"/>
              </a:solidFill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2000" dirty="0" smtClean="0">
                <a:latin typeface="+mn-ea"/>
                <a:ea typeface="+mn-ea"/>
              </a:rPr>
              <a:t>大阪分公司没有东京总公司</a:t>
            </a:r>
            <a:r>
              <a:rPr lang="zh-CN" altLang="en-US" sz="2000" dirty="0">
                <a:latin typeface="+mn-ea"/>
                <a:ea typeface="+mn-ea"/>
              </a:rPr>
              <a:t>大</a:t>
            </a:r>
            <a:r>
              <a:rPr lang="zh-CN" altLang="en-US" sz="2000" dirty="0" smtClean="0">
                <a:latin typeface="+mn-ea"/>
                <a:ea typeface="+mn-ea"/>
              </a:rPr>
              <a:t>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  <a:ea typeface="+mn-ea"/>
              </a:rPr>
              <a:t> </a:t>
            </a:r>
            <a:r>
              <a:rPr lang="en-US" altLang="zh-CN" sz="2000" dirty="0" smtClean="0">
                <a:latin typeface="+mn-ea"/>
                <a:ea typeface="+mn-ea"/>
              </a:rPr>
              <a:t>   </a:t>
            </a:r>
            <a:r>
              <a:rPr lang="ja-JP" altLang="en-US" sz="2000" b="1" dirty="0" smtClean="0">
                <a:solidFill>
                  <a:srgbClr val="00B0F0"/>
                </a:solidFill>
                <a:latin typeface="MS Mincho" pitchFamily="49" charset="-128"/>
                <a:ea typeface="MS Mincho" pitchFamily="49" charset="-128"/>
              </a:rPr>
              <a:t>今大阪支社は東京本社ほど大きくありません。</a:t>
            </a:r>
            <a:endParaRPr lang="en-US" altLang="zh-CN" sz="2000" b="1" dirty="0" smtClean="0">
              <a:solidFill>
                <a:srgbClr val="00B0F0"/>
              </a:solidFill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2000" dirty="0" smtClean="0">
              <a:latin typeface="+mn-ea"/>
              <a:ea typeface="+mn-ea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endParaRPr lang="en-US" altLang="ja-JP" sz="20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会話１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64983" y="1516377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５　～　ですから（だから）、　～　</a:t>
            </a:r>
            <a:r>
              <a:rPr lang="ja-JP" altLang="en-US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。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641751" y="1959224"/>
            <a:ext cx="98905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説明：</a:t>
            </a:r>
            <a:r>
              <a:rPr lang="ja-JP" altLang="en-US" sz="2000" dirty="0">
                <a:latin typeface="+mn-ea"/>
                <a:ea typeface="+mn-ea"/>
              </a:rPr>
              <a:t>「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ですから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（だから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）</a:t>
            </a:r>
            <a:r>
              <a:rPr lang="ja-JP" altLang="en-US" sz="2000" dirty="0" smtClean="0">
                <a:latin typeface="+mn-ea"/>
                <a:ea typeface="+mn-ea"/>
              </a:rPr>
              <a:t>」</a:t>
            </a:r>
            <a:r>
              <a:rPr lang="zh-CN" altLang="en-US" sz="2000" dirty="0" smtClean="0">
                <a:latin typeface="+mn-ea"/>
                <a:ea typeface="+mn-ea"/>
              </a:rPr>
              <a:t>独立使用时</a:t>
            </a:r>
            <a:r>
              <a:rPr lang="ja-JP" altLang="en-US" sz="2000" dirty="0" smtClean="0">
                <a:latin typeface="+mn-ea"/>
                <a:ea typeface="+mn-ea"/>
              </a:rPr>
              <a:t>是</a:t>
            </a:r>
            <a:r>
              <a:rPr lang="ja-JP" altLang="en-US" sz="2000" dirty="0">
                <a:latin typeface="+mn-ea"/>
                <a:ea typeface="+mn-ea"/>
              </a:rPr>
              <a:t>接续词，表示原因、理由</a:t>
            </a:r>
            <a:r>
              <a:rPr lang="ja-JP" altLang="en-US" sz="2000" dirty="0" smtClean="0">
                <a:latin typeface="+mn-ea"/>
                <a:ea typeface="+mn-ea"/>
              </a:rPr>
              <a:t>。</a:t>
            </a:r>
            <a:r>
              <a:rPr lang="zh-CN" altLang="en-US" sz="2000" dirty="0">
                <a:latin typeface="+mn-ea"/>
                <a:ea typeface="+mn-ea"/>
              </a:rPr>
              <a:t>译</a:t>
            </a:r>
            <a:r>
              <a:rPr lang="zh-CN" altLang="en-US" sz="2000" dirty="0" smtClean="0">
                <a:latin typeface="+mn-ea"/>
                <a:ea typeface="+mn-ea"/>
              </a:rPr>
              <a:t>为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  <a:ea typeface="+mn-ea"/>
              </a:rPr>
              <a:t> </a:t>
            </a:r>
            <a:r>
              <a:rPr lang="en-US" altLang="zh-CN" sz="2000" dirty="0" smtClean="0">
                <a:latin typeface="+mn-ea"/>
                <a:ea typeface="+mn-ea"/>
              </a:rPr>
              <a:t>      </a:t>
            </a:r>
            <a:r>
              <a:rPr lang="zh-CN" altLang="en-US" sz="2000" dirty="0" smtClean="0">
                <a:latin typeface="+mn-ea"/>
                <a:ea typeface="+mn-ea"/>
              </a:rPr>
              <a:t>“所以</a:t>
            </a:r>
            <a:r>
              <a:rPr lang="en-US" altLang="zh-CN" sz="2000" dirty="0" smtClean="0">
                <a:latin typeface="+mn-ea"/>
                <a:ea typeface="+mn-ea"/>
              </a:rPr>
              <a:t>…</a:t>
            </a:r>
            <a:r>
              <a:rPr lang="en-US" altLang="zh-CN" sz="2000" dirty="0">
                <a:latin typeface="+mn-ea"/>
              </a:rPr>
              <a:t>…</a:t>
            </a:r>
            <a:r>
              <a:rPr lang="zh-CN" altLang="en-US" sz="2000" dirty="0" smtClean="0">
                <a:latin typeface="+mn-ea"/>
                <a:ea typeface="+mn-ea"/>
              </a:rPr>
              <a:t>”</a:t>
            </a:r>
            <a:r>
              <a:rPr lang="ja-JP" altLang="en-US" sz="2000" dirty="0" smtClean="0">
                <a:latin typeface="+mn-ea"/>
                <a:ea typeface="+mn-ea"/>
              </a:rPr>
              <a:t>「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ですから</a:t>
            </a:r>
            <a:r>
              <a:rPr lang="ja-JP" altLang="en-US" sz="2000" dirty="0">
                <a:latin typeface="+mn-ea"/>
                <a:ea typeface="+mn-ea"/>
              </a:rPr>
              <a:t>」是</a:t>
            </a:r>
            <a:r>
              <a:rPr lang="ja-JP" altLang="en-US" sz="2000" dirty="0" smtClean="0">
                <a:latin typeface="+mn-ea"/>
                <a:ea typeface="+mn-ea"/>
              </a:rPr>
              <a:t>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だから</a:t>
            </a:r>
            <a:r>
              <a:rPr lang="ja-JP" altLang="en-US" sz="2000" dirty="0">
                <a:latin typeface="+mn-ea"/>
                <a:ea typeface="+mn-ea"/>
              </a:rPr>
              <a:t>」的敬体</a:t>
            </a:r>
            <a:r>
              <a:rPr lang="ja-JP" altLang="en-US" sz="2000" dirty="0" smtClean="0">
                <a:latin typeface="+mn-ea"/>
                <a:ea typeface="+mn-ea"/>
              </a:rPr>
              <a:t>。 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+mn-ea"/>
                <a:ea typeface="+mn-ea"/>
              </a:rPr>
              <a:t>      「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から</a:t>
            </a:r>
            <a:r>
              <a:rPr lang="ja-JP" altLang="en-US" sz="2000" dirty="0">
                <a:latin typeface="+mn-ea"/>
                <a:ea typeface="+mn-ea"/>
              </a:rPr>
              <a:t>」是接续助词</a:t>
            </a:r>
            <a:r>
              <a:rPr lang="ja-JP" altLang="en-US" sz="2000" dirty="0" smtClean="0">
                <a:latin typeface="+mn-ea"/>
                <a:ea typeface="+mn-ea"/>
              </a:rPr>
              <a:t>，</a:t>
            </a:r>
            <a:r>
              <a:rPr lang="zh-CN" altLang="en-US" sz="2000" dirty="0" smtClean="0">
                <a:latin typeface="+mn-ea"/>
                <a:ea typeface="+mn-ea"/>
              </a:rPr>
              <a:t>也</a:t>
            </a:r>
            <a:r>
              <a:rPr lang="ja-JP" altLang="en-US" sz="2000" dirty="0" smtClean="0">
                <a:latin typeface="+mn-ea"/>
                <a:ea typeface="+mn-ea"/>
              </a:rPr>
              <a:t>表示</a:t>
            </a:r>
            <a:r>
              <a:rPr lang="ja-JP" altLang="en-US" sz="2000" dirty="0">
                <a:latin typeface="+mn-ea"/>
                <a:ea typeface="+mn-ea"/>
              </a:rPr>
              <a:t>原因、</a:t>
            </a:r>
            <a:r>
              <a:rPr lang="ja-JP" altLang="en-US" sz="2000" dirty="0" smtClean="0">
                <a:latin typeface="+mn-ea"/>
                <a:ea typeface="+mn-ea"/>
              </a:rPr>
              <a:t>理由</a:t>
            </a:r>
            <a:r>
              <a:rPr lang="zh-CN" altLang="en-US" sz="2000" dirty="0" smtClean="0">
                <a:latin typeface="+mn-ea"/>
                <a:ea typeface="+mn-ea"/>
              </a:rPr>
              <a:t>，位于陈述原因、理由的小句的句末，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  <a:ea typeface="+mn-ea"/>
              </a:rPr>
              <a:t> </a:t>
            </a:r>
            <a:r>
              <a:rPr lang="en-US" altLang="zh-CN" sz="2000" dirty="0" smtClean="0">
                <a:latin typeface="+mn-ea"/>
                <a:ea typeface="+mn-ea"/>
              </a:rPr>
              <a:t>       </a:t>
            </a:r>
            <a:r>
              <a:rPr lang="zh-CN" altLang="en-US" sz="2000" dirty="0" smtClean="0">
                <a:latin typeface="+mn-ea"/>
                <a:ea typeface="+mn-ea"/>
              </a:rPr>
              <a:t>译为“因为”。</a:t>
            </a:r>
            <a:endParaRPr lang="zh-CN" altLang="en-US" sz="2000" dirty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例：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/>
              <a:t>　　　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昨日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は寒かった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ですから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、コートを着ました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。</a:t>
            </a:r>
            <a:r>
              <a:rPr lang="zh-CN" altLang="en-US" sz="2000" dirty="0" smtClean="0"/>
              <a:t>（昨天很冷，所以穿了外套。）</a:t>
            </a:r>
            <a:endParaRPr lang="en-US" altLang="zh-CN" sz="20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 今日の午後は忙しいです。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       </a:t>
            </a:r>
            <a:r>
              <a:rPr lang="zh-CN" altLang="en-US" sz="2000" dirty="0" smtClean="0"/>
              <a:t>（今天下午很忙。）</a:t>
            </a:r>
            <a:endParaRPr lang="en-US" altLang="zh-CN" sz="20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     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－－どうしてですか。　　　　  （</a:t>
            </a:r>
            <a:r>
              <a:rPr lang="zh-CN" altLang="en-US" sz="2000" dirty="0" smtClean="0">
                <a:latin typeface="+mn-ea"/>
                <a:ea typeface="+mn-ea"/>
              </a:rPr>
              <a:t>为什么？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）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>
                <a:latin typeface="MS Mincho" pitchFamily="49" charset="-128"/>
                <a:ea typeface="MS Mincho" pitchFamily="49" charset="-128"/>
              </a:rPr>
              <a:t> </a:t>
            </a: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     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－－会議の準備をします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から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。　（</a:t>
            </a:r>
            <a:r>
              <a:rPr lang="zh-CN" altLang="en-US" sz="2000" dirty="0" smtClean="0">
                <a:latin typeface="+mn-ea"/>
                <a:ea typeface="+mn-ea"/>
              </a:rPr>
              <a:t>因为要准备会议。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）</a:t>
            </a:r>
            <a:endParaRPr lang="en-US" altLang="zh-CN" sz="2000" dirty="0"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12" name="図 1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  <p:sp>
        <p:nvSpPr>
          <p:cNvPr id="16" name="TextBox 10">
            <a:hlinkClick r:id="rId3" action="ppaction://hlinksldjump"/>
          </p:cNvPr>
          <p:cNvSpPr txBox="1"/>
          <p:nvPr/>
        </p:nvSpPr>
        <p:spPr>
          <a:xfrm>
            <a:off x="10593659" y="5430644"/>
            <a:ext cx="1059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14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り</a:t>
            </a:r>
            <a:endParaRPr lang="zh-CN" altLang="en-US" sz="1400" dirty="0">
              <a:solidFill>
                <a:schemeClr val="bg1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0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</a:t>
            </a:r>
            <a:r>
              <a:rPr lang="ja-JP" altLang="en-US" sz="2800" b="1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１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 dirty="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65738" y="1529255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次の中国語を日本語に訳しなさい。</a:t>
            </a:r>
            <a:endParaRPr lang="en-US" altLang="ja-JP" sz="2000" b="1" dirty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13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4" y="1403938"/>
            <a:ext cx="547821" cy="65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75" y="936913"/>
            <a:ext cx="1203325" cy="18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8"/>
          <p:cNvGrpSpPr/>
          <p:nvPr/>
        </p:nvGrpSpPr>
        <p:grpSpPr>
          <a:xfrm>
            <a:off x="10450860" y="5050883"/>
            <a:ext cx="1202165" cy="1026532"/>
            <a:chOff x="10450860" y="5050883"/>
            <a:chExt cx="1202165" cy="1026532"/>
          </a:xfrm>
        </p:grpSpPr>
        <p:pic>
          <p:nvPicPr>
            <p:cNvPr id="17" name="图片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50860" y="5050883"/>
              <a:ext cx="1081421" cy="102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0">
              <a:hlinkClick r:id="rId5" action="ppaction://hlinksldjump"/>
            </p:cNvPr>
            <p:cNvSpPr txBox="1"/>
            <p:nvPr/>
          </p:nvSpPr>
          <p:spPr>
            <a:xfrm>
              <a:off x="10593659" y="5430644"/>
              <a:ext cx="1059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　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戻り</a:t>
              </a:r>
              <a:endParaRPr lang="zh-CN" altLang="en-US" sz="14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  <p:sp>
        <p:nvSpPr>
          <p:cNvPr id="19" name="正方形/長方形 8"/>
          <p:cNvSpPr/>
          <p:nvPr/>
        </p:nvSpPr>
        <p:spPr>
          <a:xfrm>
            <a:off x="1844606" y="2163651"/>
            <a:ext cx="813944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+mn-ea"/>
              </a:rPr>
              <a:t>这个好吃，</a:t>
            </a:r>
            <a:r>
              <a:rPr lang="zh-CN" altLang="en-US" sz="2000" dirty="0">
                <a:latin typeface="+mn-ea"/>
              </a:rPr>
              <a:t>所以买这个吧</a:t>
            </a:r>
            <a:r>
              <a:rPr lang="zh-CN" altLang="en-US" sz="2000" dirty="0" smtClean="0">
                <a:latin typeface="+mn-ea"/>
                <a:ea typeface="+mn-ea"/>
              </a:rPr>
              <a:t>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MS Mincho" pitchFamily="49" charset="-128"/>
                <a:ea typeface="MS Mincho" pitchFamily="49" charset="-128"/>
              </a:rPr>
              <a:t> </a:t>
            </a: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   </a:t>
            </a:r>
            <a:r>
              <a:rPr lang="ja-JP" altLang="en-US" sz="2000" b="1" dirty="0" smtClean="0">
                <a:solidFill>
                  <a:srgbClr val="00B0F0"/>
                </a:solidFill>
                <a:latin typeface="MS Mincho" pitchFamily="49" charset="-128"/>
                <a:ea typeface="MS Mincho" pitchFamily="49" charset="-128"/>
              </a:rPr>
              <a:t>これがおいしいですから、これを買いましょう。</a:t>
            </a:r>
            <a:endParaRPr lang="en-US" altLang="zh-CN" sz="2000" b="1" dirty="0" smtClean="0">
              <a:solidFill>
                <a:srgbClr val="00B0F0"/>
              </a:solidFill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2000" dirty="0" smtClean="0">
                <a:latin typeface="+mn-ea"/>
                <a:ea typeface="+mn-ea"/>
              </a:rPr>
              <a:t>今天工作很多，所以要加班。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MS Mincho" pitchFamily="49" charset="-128"/>
                <a:ea typeface="MS Mincho" pitchFamily="49" charset="-128"/>
              </a:rPr>
              <a:t> </a:t>
            </a: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   </a:t>
            </a:r>
            <a:r>
              <a:rPr lang="ja-JP" altLang="en-US" sz="2000" b="1" dirty="0" smtClean="0">
                <a:solidFill>
                  <a:srgbClr val="00B0F0"/>
                </a:solidFill>
                <a:latin typeface="MS Mincho" pitchFamily="49" charset="-128"/>
                <a:ea typeface="MS Mincho" pitchFamily="49" charset="-128"/>
              </a:rPr>
              <a:t>今日は仕事がたくさんありますから、残業します。</a:t>
            </a:r>
            <a:endParaRPr lang="en-US" altLang="zh-CN" sz="2000" b="1" dirty="0" smtClean="0">
              <a:solidFill>
                <a:srgbClr val="00B0F0"/>
              </a:solidFill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2000" dirty="0">
                <a:latin typeface="+mn-ea"/>
                <a:ea typeface="+mn-ea"/>
              </a:rPr>
              <a:t>今天</a:t>
            </a:r>
            <a:r>
              <a:rPr lang="zh-CN" altLang="en-US" sz="2000" dirty="0" smtClean="0">
                <a:latin typeface="+mn-ea"/>
                <a:ea typeface="+mn-ea"/>
              </a:rPr>
              <a:t>不去</a:t>
            </a:r>
            <a:r>
              <a:rPr lang="ja-JP" altLang="en-US" sz="2000" dirty="0" smtClean="0">
                <a:latin typeface="+mn-ea"/>
                <a:ea typeface="+mn-ea"/>
              </a:rPr>
              <a:t>。</a:t>
            </a:r>
            <a:r>
              <a:rPr lang="zh-CN" altLang="en-US" sz="2000" dirty="0" smtClean="0">
                <a:latin typeface="+mn-ea"/>
                <a:ea typeface="+mn-ea"/>
              </a:rPr>
              <a:t>因为要</a:t>
            </a:r>
            <a:r>
              <a:rPr lang="zh-CN" altLang="en-US" sz="2000" dirty="0">
                <a:latin typeface="+mn-ea"/>
                <a:ea typeface="+mn-ea"/>
              </a:rPr>
              <a:t>学习</a:t>
            </a:r>
            <a:r>
              <a:rPr lang="zh-CN" altLang="en-US" sz="2000" dirty="0" smtClean="0">
                <a:latin typeface="+mn-ea"/>
                <a:ea typeface="+mn-ea"/>
              </a:rPr>
              <a:t>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  <a:ea typeface="+mn-ea"/>
              </a:rPr>
              <a:t>    </a:t>
            </a:r>
            <a:r>
              <a:rPr lang="ja-JP" altLang="en-US" sz="2000" b="1" dirty="0" smtClean="0">
                <a:solidFill>
                  <a:srgbClr val="00B0F0"/>
                </a:solidFill>
                <a:latin typeface="MS Mincho" pitchFamily="49" charset="-128"/>
                <a:ea typeface="MS Mincho" pitchFamily="49" charset="-128"/>
              </a:rPr>
              <a:t>今日は行きません。勉強しますから。</a:t>
            </a:r>
            <a:endParaRPr lang="en-US" altLang="zh-CN" sz="2000" b="1" dirty="0" smtClean="0">
              <a:solidFill>
                <a:srgbClr val="00B0F0"/>
              </a:solidFill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2000" dirty="0" smtClean="0">
              <a:latin typeface="+mn-ea"/>
              <a:ea typeface="+mn-ea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endParaRPr lang="en-US" altLang="ja-JP" sz="20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2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会話１</a:t>
            </a:r>
            <a:r>
              <a:rPr lang="ja-JP" altLang="en-US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（重要表現）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15523" y="1570038"/>
            <a:ext cx="90494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どうして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副词。用于询问理由。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  <a:ea typeface="+mn-ea"/>
              </a:rPr>
              <a:t>口语</a:t>
            </a:r>
            <a:r>
              <a:rPr lang="zh-CN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中常用</a:t>
            </a:r>
            <a:r>
              <a:rPr lang="ja-JP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「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なぜ</a:t>
            </a:r>
            <a:r>
              <a:rPr lang="ja-JP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」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  <a:ea typeface="+mn-ea"/>
              </a:rPr>
              <a:t>进行</a:t>
            </a:r>
            <a:r>
              <a:rPr lang="zh-CN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替换。</a:t>
            </a:r>
            <a:endParaRPr lang="en-US" altLang="zh-CN" sz="20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例：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/>
              <a:t>　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どうして遅刻しましたか。　　（</a:t>
            </a:r>
            <a:r>
              <a:rPr lang="zh-CN" altLang="en-US" sz="2000" dirty="0" smtClean="0">
                <a:latin typeface="+mn-ea"/>
                <a:ea typeface="+mn-ea"/>
              </a:rPr>
              <a:t>为什么迟到了？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）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MS Mincho" pitchFamily="49" charset="-128"/>
                <a:ea typeface="MS Mincho" pitchFamily="49" charset="-128"/>
              </a:rPr>
              <a:t> </a:t>
            </a: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  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なぜ勉強しませんか。　　　　（</a:t>
            </a:r>
            <a:r>
              <a:rPr lang="zh-CN" altLang="en-US" sz="2000" dirty="0" smtClean="0">
                <a:latin typeface="+mn-ea"/>
                <a:ea typeface="+mn-ea"/>
              </a:rPr>
              <a:t>为什么</a:t>
            </a:r>
            <a:r>
              <a:rPr lang="zh-CN" altLang="en-US" sz="2000" dirty="0">
                <a:latin typeface="+mn-ea"/>
                <a:ea typeface="+mn-ea"/>
              </a:rPr>
              <a:t>不</a:t>
            </a:r>
            <a:r>
              <a:rPr lang="zh-CN" altLang="en-US" sz="2000" dirty="0" smtClean="0">
                <a:latin typeface="+mn-ea"/>
                <a:ea typeface="+mn-ea"/>
              </a:rPr>
              <a:t>学习？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）</a:t>
            </a:r>
            <a:endParaRPr lang="en-US" altLang="ja-JP" sz="2000" dirty="0" smtClean="0">
              <a:latin typeface="+mn-ea"/>
            </a:endParaRPr>
          </a:p>
        </p:txBody>
      </p:sp>
      <p:pic>
        <p:nvPicPr>
          <p:cNvPr id="9" name="図 8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7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　　　　　</a:t>
            </a:r>
            <a:endParaRPr lang="zh-CN" altLang="en-US" sz="4000" b="1" dirty="0">
              <a:solidFill>
                <a:srgbClr val="FFFFFF"/>
              </a:solidFill>
              <a:latin typeface="Adobe 黑体 Std R" pitchFamily="2" charset="-122"/>
              <a:ea typeface="Adobe 黑体 Std R" pitchFamily="2" charset="-122"/>
              <a:sym typeface="Adobe 黑体 Std R" pitchFamily="2" charset="-122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65813" y="2311986"/>
            <a:ext cx="2549204" cy="1468452"/>
            <a:chOff x="0" y="0"/>
            <a:chExt cx="7823200" cy="4507347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0" y="350983"/>
              <a:ext cx="7823200" cy="4156364"/>
              <a:chOff x="0" y="0"/>
              <a:chExt cx="7823200" cy="4156364"/>
            </a:xfrm>
          </p:grpSpPr>
          <p:sp>
            <p:nvSpPr>
              <p:cNvPr id="18467" name="圆角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4156364"/>
              </a:xfrm>
              <a:prstGeom prst="roundRect">
                <a:avLst>
                  <a:gd name="adj" fmla="val 16667"/>
                </a:avLst>
              </a:prstGeom>
              <a:solidFill>
                <a:srgbClr val="00A0E9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468" name="圆角矩形 13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86326" y="184728"/>
                <a:ext cx="7250547" cy="366683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ja-JP" sz="2400" b="1" dirty="0" smtClean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  <a:p>
                <a:pPr algn="ctr"/>
                <a:r>
                  <a:rPr lang="ja-JP" alt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MS Mincho" pitchFamily="49" charset="-128"/>
                    <a:ea typeface="MS Mincho" pitchFamily="49" charset="-128"/>
                    <a:sym typeface="宋体" pitchFamily="2" charset="-122"/>
                  </a:rPr>
                  <a:t>重要な単語</a:t>
                </a:r>
                <a:endParaRPr lang="zh-CN" altLang="en-US" sz="2400" b="1" dirty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</p:txBody>
          </p:sp>
          <p:sp>
            <p:nvSpPr>
              <p:cNvPr id="18469" name="矩形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831273"/>
              </a:xfrm>
              <a:prstGeom prst="rect">
                <a:avLst/>
              </a:prstGeom>
              <a:solidFill>
                <a:srgbClr val="E1002A"/>
              </a:solidFill>
              <a:ln w="12700">
                <a:solidFill>
                  <a:srgbClr val="42719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pic>
          <p:nvPicPr>
            <p:cNvPr id="18466" name="图片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8944" y="0"/>
              <a:ext cx="1285312" cy="182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810873" y="2350050"/>
            <a:ext cx="2549204" cy="1468452"/>
            <a:chOff x="0" y="0"/>
            <a:chExt cx="7823200" cy="4507347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350983"/>
              <a:ext cx="7823200" cy="4156364"/>
              <a:chOff x="0" y="0"/>
              <a:chExt cx="7823200" cy="4156364"/>
            </a:xfrm>
          </p:grpSpPr>
          <p:sp>
            <p:nvSpPr>
              <p:cNvPr id="18460" name="圆角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4156364"/>
              </a:xfrm>
              <a:prstGeom prst="roundRect">
                <a:avLst>
                  <a:gd name="adj" fmla="val 16667"/>
                </a:avLst>
              </a:prstGeom>
              <a:solidFill>
                <a:srgbClr val="00A0E9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461" name="圆角矩形 19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86326" y="184728"/>
                <a:ext cx="7250547" cy="366683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ja-JP" sz="2800" b="1" dirty="0" smtClean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  <a:p>
                <a:pPr algn="ctr"/>
                <a:r>
                  <a:rPr lang="ja-JP" alt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MS Mincho" pitchFamily="49" charset="-128"/>
                    <a:ea typeface="MS Mincho" pitchFamily="49" charset="-128"/>
                    <a:sym typeface="宋体" pitchFamily="2" charset="-122"/>
                  </a:rPr>
                  <a:t>文法と練習</a:t>
                </a:r>
                <a:endParaRPr lang="zh-CN" altLang="en-US" sz="2400" b="1" dirty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</p:txBody>
          </p:sp>
          <p:sp>
            <p:nvSpPr>
              <p:cNvPr id="18462" name="矩形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831273"/>
              </a:xfrm>
              <a:prstGeom prst="rect">
                <a:avLst/>
              </a:prstGeom>
              <a:solidFill>
                <a:srgbClr val="E1002A"/>
              </a:solidFill>
              <a:ln w="12700">
                <a:solidFill>
                  <a:srgbClr val="42719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pic>
          <p:nvPicPr>
            <p:cNvPr id="18459" name="图片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8944" y="0"/>
              <a:ext cx="1285312" cy="182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　会話</a:t>
            </a:r>
            <a:r>
              <a:rPr lang="en-US" altLang="ja-JP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2</a:t>
            </a:r>
            <a:endParaRPr lang="zh-CN" altLang="en-US" sz="2800" b="1" dirty="0">
              <a:solidFill>
                <a:srgbClr val="FFFFFF"/>
              </a:solidFill>
              <a:latin typeface="Adobe 黑体 Std R" pitchFamily="2" charset="-122"/>
              <a:ea typeface="Adobe 黑体 Std R" pitchFamily="2" charset="-122"/>
              <a:sym typeface="Adobe 黑体 Std R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058400" y="6434253"/>
            <a:ext cx="1973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chemeClr val="bg1"/>
                </a:solidFill>
              </a:rPr>
              <a:t>标准商务基础日语（第一册）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8463199" y="2360560"/>
            <a:ext cx="2549204" cy="1468452"/>
            <a:chOff x="0" y="0"/>
            <a:chExt cx="7823200" cy="4507347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0" y="350983"/>
              <a:ext cx="7823200" cy="4156364"/>
              <a:chOff x="0" y="0"/>
              <a:chExt cx="7823200" cy="4156364"/>
            </a:xfrm>
          </p:grpSpPr>
          <p:sp>
            <p:nvSpPr>
              <p:cNvPr id="59" name="圆角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4156364"/>
              </a:xfrm>
              <a:prstGeom prst="roundRect">
                <a:avLst>
                  <a:gd name="adj" fmla="val 16667"/>
                </a:avLst>
              </a:prstGeom>
              <a:solidFill>
                <a:srgbClr val="00A0E9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0" name="圆角矩形 19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86326" y="184728"/>
                <a:ext cx="7250547" cy="366683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ja-JP" sz="2800" b="1" dirty="0" smtClean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  <a:p>
                <a:pPr algn="ctr"/>
                <a:r>
                  <a:rPr lang="ja-JP" alt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MS Mincho" pitchFamily="49" charset="-128"/>
                    <a:ea typeface="MS Mincho" pitchFamily="49" charset="-128"/>
                    <a:sym typeface="宋体" pitchFamily="2" charset="-122"/>
                  </a:rPr>
                  <a:t>重要表現</a:t>
                </a:r>
                <a:r>
                  <a:rPr lang="ja-JP" altLang="en-US" sz="2400" b="1" dirty="0" smtClean="0">
                    <a:solidFill>
                      <a:srgbClr val="0070C0"/>
                    </a:solidFill>
                    <a:latin typeface="MS Mincho" pitchFamily="49" charset="-128"/>
                    <a:ea typeface="MS Mincho" pitchFamily="49" charset="-128"/>
                  </a:rPr>
                  <a:t> </a:t>
                </a:r>
                <a:r>
                  <a:rPr lang="ja-JP" altLang="en-US" sz="2000" b="1" dirty="0" smtClean="0">
                    <a:solidFill>
                      <a:srgbClr val="0070C0"/>
                    </a:solidFill>
                    <a:latin typeface="MS Mincho" pitchFamily="49" charset="-128"/>
                    <a:ea typeface="MS Mincho" pitchFamily="49" charset="-128"/>
                  </a:rPr>
                  <a:t>　　　</a:t>
                </a:r>
                <a:endParaRPr lang="zh-CN" altLang="en-US" sz="2000" b="1" dirty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</p:txBody>
          </p:sp>
          <p:sp>
            <p:nvSpPr>
              <p:cNvPr id="61" name="矩形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831273"/>
              </a:xfrm>
              <a:prstGeom prst="rect">
                <a:avLst/>
              </a:prstGeom>
              <a:solidFill>
                <a:srgbClr val="E1002A"/>
              </a:solidFill>
              <a:ln w="12700">
                <a:solidFill>
                  <a:srgbClr val="42719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pic>
          <p:nvPicPr>
            <p:cNvPr id="58" name="图片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8944" y="0"/>
              <a:ext cx="1285312" cy="182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会話２ （重要な単語）</a:t>
            </a:r>
            <a:endParaRPr lang="zh-CN" altLang="en-US" sz="2800" b="1" dirty="0">
              <a:solidFill>
                <a:srgbClr val="FFFFFF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5380" y="1024758"/>
            <a:ext cx="90494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1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）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残念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[</a:t>
            </a:r>
            <a:r>
              <a:rPr lang="ja-JP" altLang="en-US" sz="2000" b="1" dirty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形容動詞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]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：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　　　　遗憾、可惜。表示惋惜、后悔。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              </a:t>
            </a:r>
            <a:r>
              <a:rPr lang="zh-CN" altLang="en-US" sz="2000" b="1" dirty="0">
                <a:solidFill>
                  <a:srgbClr val="0070C0"/>
                </a:solidFill>
              </a:rPr>
              <a:t> 例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：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残念ですが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、他に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約束がありますので参加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できません。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　　　　　（</a:t>
            </a:r>
            <a:r>
              <a:rPr lang="zh-CN" altLang="en-US" sz="2000" dirty="0" smtClean="0">
                <a:latin typeface="+mn-ea"/>
                <a:ea typeface="+mn-ea"/>
              </a:rPr>
              <a:t>真遗憾，</a:t>
            </a:r>
            <a:r>
              <a:rPr lang="zh-CN" altLang="en-US" sz="2000" dirty="0">
                <a:latin typeface="+mn-ea"/>
                <a:ea typeface="+mn-ea"/>
              </a:rPr>
              <a:t>因为另外有个约会，我不能参加</a:t>
            </a:r>
            <a:r>
              <a:rPr lang="zh-CN" altLang="en-US" sz="2000" dirty="0" smtClean="0">
                <a:latin typeface="+mn-ea"/>
                <a:ea typeface="+mn-ea"/>
              </a:rPr>
              <a:t>。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）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2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）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すごい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[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形容詞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] 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： </a:t>
            </a:r>
            <a:r>
              <a:rPr lang="ja-JP" altLang="en-US" sz="2000" dirty="0" smtClean="0"/>
              <a:t>　　　        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 smtClean="0"/>
              <a:t>　　　　</a:t>
            </a:r>
            <a:r>
              <a:rPr lang="zh-CN" altLang="en-US" sz="2000" dirty="0" smtClean="0"/>
              <a:t>了不起的；厉害的；表示程度很高的。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</a:rPr>
              <a:t>               例：</a:t>
            </a:r>
            <a:r>
              <a:rPr lang="ja-JP" altLang="en-US" sz="2000" b="1" dirty="0">
                <a:solidFill>
                  <a:srgbClr val="0070C0"/>
                </a:solidFill>
              </a:rPr>
              <a:t>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すごい人気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（</a:t>
            </a:r>
            <a:r>
              <a:rPr lang="zh-CN" altLang="en-US" sz="2000" dirty="0" smtClean="0">
                <a:latin typeface="+mn-ea"/>
                <a:ea typeface="+mn-ea"/>
              </a:rPr>
              <a:t>极高的人气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）</a:t>
            </a:r>
            <a:endParaRPr lang="en-US" altLang="ja-JP" sz="2000" dirty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             すごい雨        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（</a:t>
            </a:r>
            <a:r>
              <a:rPr lang="zh-CN" altLang="en-US" sz="2000" dirty="0">
                <a:latin typeface="MS Mincho" pitchFamily="49" charset="-128"/>
                <a:ea typeface="MS Mincho" pitchFamily="49" charset="-128"/>
              </a:rPr>
              <a:t>倾盆大雨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）</a:t>
            </a:r>
            <a:endParaRPr lang="en-US" altLang="zh-CN" sz="2000" dirty="0"/>
          </a:p>
        </p:txBody>
      </p:sp>
      <p:grpSp>
        <p:nvGrpSpPr>
          <p:cNvPr id="15" name="组合 14"/>
          <p:cNvGrpSpPr/>
          <p:nvPr/>
        </p:nvGrpSpPr>
        <p:grpSpPr>
          <a:xfrm>
            <a:off x="10446707" y="5050883"/>
            <a:ext cx="1131162" cy="1026532"/>
            <a:chOff x="10446707" y="5050883"/>
            <a:chExt cx="1131162" cy="1026532"/>
          </a:xfrm>
        </p:grpSpPr>
        <p:pic>
          <p:nvPicPr>
            <p:cNvPr id="16" name="图片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50860" y="5050883"/>
              <a:ext cx="1081421" cy="102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hlinkClick r:id="rId3" action="ppaction://hlinksldjump"/>
            </p:cNvPr>
            <p:cNvSpPr txBox="1"/>
            <p:nvPr/>
          </p:nvSpPr>
          <p:spPr>
            <a:xfrm>
              <a:off x="10446707" y="5493274"/>
              <a:ext cx="1131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　　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戻り</a:t>
              </a:r>
              <a:endParaRPr lang="zh-CN" altLang="en-US" sz="14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75378" y="0"/>
            <a:ext cx="5575609" cy="6378498"/>
            <a:chOff x="0" y="0"/>
            <a:chExt cx="7850909" cy="6220691"/>
          </a:xfrm>
        </p:grpSpPr>
        <p:sp>
          <p:nvSpPr>
            <p:cNvPr id="15380" name="矩形 4"/>
            <p:cNvSpPr>
              <a:spLocks noChangeArrowheads="1"/>
            </p:cNvSpPr>
            <p:nvPr/>
          </p:nvSpPr>
          <p:spPr bwMode="auto">
            <a:xfrm>
              <a:off x="0" y="0"/>
              <a:ext cx="7850909" cy="6220691"/>
            </a:xfrm>
            <a:prstGeom prst="rect">
              <a:avLst/>
            </a:prstGeom>
            <a:solidFill>
              <a:srgbClr val="00A0E9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381" name="矩形 5"/>
            <p:cNvSpPr>
              <a:spLocks noChangeArrowheads="1"/>
            </p:cNvSpPr>
            <p:nvPr/>
          </p:nvSpPr>
          <p:spPr bwMode="auto">
            <a:xfrm>
              <a:off x="0" y="240147"/>
              <a:ext cx="7472218" cy="59805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4101" name="图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093" y="1274622"/>
            <a:ext cx="4031395" cy="478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14" name="Group 18"/>
          <p:cNvGrpSpPr>
            <a:grpSpLocks/>
          </p:cNvGrpSpPr>
          <p:nvPr/>
        </p:nvGrpSpPr>
        <p:grpSpPr bwMode="auto">
          <a:xfrm>
            <a:off x="7174958" y="316533"/>
            <a:ext cx="3567113" cy="1582737"/>
            <a:chOff x="0" y="0"/>
            <a:chExt cx="3568271" cy="1582295"/>
          </a:xfrm>
        </p:grpSpPr>
        <p:sp>
          <p:nvSpPr>
            <p:cNvPr id="15369" name="圆角矩形 23"/>
            <p:cNvSpPr>
              <a:spLocks noChangeArrowheads="1"/>
            </p:cNvSpPr>
            <p:nvPr/>
          </p:nvSpPr>
          <p:spPr bwMode="auto">
            <a:xfrm>
              <a:off x="141580" y="0"/>
              <a:ext cx="3426691" cy="7666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000" b="1" dirty="0">
                  <a:solidFill>
                    <a:srgbClr val="E1002A"/>
                  </a:solidFill>
                  <a:latin typeface="Adobe 黑体 Std R" pitchFamily="2" charset="-122"/>
                  <a:ea typeface="Adobe 黑体 Std R" pitchFamily="2" charset="-122"/>
                  <a:sym typeface="Adobe 黑体 Std R" pitchFamily="2" charset="-122"/>
                </a:rPr>
                <a:t>目次</a:t>
              </a:r>
              <a:endParaRPr lang="zh-CN" altLang="en-US" sz="4000" b="1" dirty="0">
                <a:solidFill>
                  <a:srgbClr val="E1002A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endParaRPr>
            </a:p>
          </p:txBody>
        </p:sp>
        <p:sp>
          <p:nvSpPr>
            <p:cNvPr id="15370" name="椭圆 24"/>
            <p:cNvSpPr>
              <a:spLocks noChangeArrowheads="1"/>
            </p:cNvSpPr>
            <p:nvPr/>
          </p:nvSpPr>
          <p:spPr bwMode="auto">
            <a:xfrm>
              <a:off x="0" y="855395"/>
              <a:ext cx="471054" cy="471054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371" name="椭圆 25"/>
            <p:cNvSpPr>
              <a:spLocks noChangeArrowheads="1"/>
            </p:cNvSpPr>
            <p:nvPr/>
          </p:nvSpPr>
          <p:spPr bwMode="auto">
            <a:xfrm>
              <a:off x="369454" y="1252559"/>
              <a:ext cx="329736" cy="329736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587296" y="2271068"/>
            <a:ext cx="3989443" cy="1034462"/>
            <a:chOff x="31532" y="15765"/>
            <a:chExt cx="5944979" cy="1828699"/>
          </a:xfrm>
        </p:grpSpPr>
        <p:sp>
          <p:nvSpPr>
            <p:cNvPr id="23" name="矩形 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46317" y="430417"/>
              <a:ext cx="5330194" cy="881046"/>
            </a:xfrm>
            <a:prstGeom prst="rect">
              <a:avLst/>
            </a:prstGeom>
            <a:solidFill>
              <a:srgbClr val="E1002A"/>
            </a:solidFill>
            <a:ln w="127000">
              <a:solidFill>
                <a:srgbClr val="262626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2400" b="1" dirty="0" smtClean="0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  <a:sym typeface="Adobe 黑体 Std R" pitchFamily="2" charset="-122"/>
                </a:rPr>
                <a:t>会話</a:t>
              </a:r>
              <a:r>
                <a:rPr lang="en-US" altLang="ja-JP" sz="2400" b="1" dirty="0" smtClean="0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  <a:sym typeface="Adobe 黑体 Std R" pitchFamily="2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endParaRPr>
            </a:p>
          </p:txBody>
        </p:sp>
        <p:pic>
          <p:nvPicPr>
            <p:cNvPr id="24" name="图片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32" y="15765"/>
              <a:ext cx="1285241" cy="1828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553844" y="3313910"/>
            <a:ext cx="4036741" cy="1034462"/>
            <a:chOff x="31532" y="15765"/>
            <a:chExt cx="6015462" cy="1828699"/>
          </a:xfrm>
        </p:grpSpPr>
        <p:sp>
          <p:nvSpPr>
            <p:cNvPr id="26" name="矩形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6799" y="430417"/>
              <a:ext cx="5330195" cy="881046"/>
            </a:xfrm>
            <a:prstGeom prst="rect">
              <a:avLst/>
            </a:prstGeom>
            <a:solidFill>
              <a:srgbClr val="E1002A"/>
            </a:solidFill>
            <a:ln w="127000">
              <a:solidFill>
                <a:srgbClr val="262626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2400" b="1" smtClean="0">
                  <a:solidFill>
                    <a:srgbClr val="FFFFFF"/>
                  </a:solidFill>
                  <a:latin typeface="Adobe 黑体 Std R" pitchFamily="2" charset="-122"/>
                  <a:ea typeface="Adobe 黑体 Std R" pitchFamily="2" charset="-122"/>
                  <a:sym typeface="Adobe 黑体 Std R" pitchFamily="2" charset="-122"/>
                </a:rPr>
                <a:t>会話</a:t>
              </a:r>
              <a:r>
                <a:rPr lang="ja-JP" altLang="en-US" sz="2400" b="1" dirty="0" smtClean="0">
                  <a:solidFill>
                    <a:srgbClr val="FFFFFF"/>
                  </a:solidFill>
                  <a:latin typeface="Adobe 黑体 Std R" pitchFamily="2" charset="-122"/>
                  <a:ea typeface="Adobe 黑体 Std R" pitchFamily="2" charset="-122"/>
                  <a:sym typeface="Adobe 黑体 Std R" pitchFamily="2" charset="-122"/>
                </a:rPr>
                <a:t>２</a:t>
              </a:r>
              <a:endParaRPr lang="zh-CN" altLang="en-US" sz="2400" b="1" dirty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endParaRPr>
            </a:p>
          </p:txBody>
        </p:sp>
        <p:pic>
          <p:nvPicPr>
            <p:cNvPr id="27" name="图片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32" y="15765"/>
              <a:ext cx="1285241" cy="1828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6"/>
          <p:cNvGrpSpPr>
            <a:grpSpLocks/>
          </p:cNvGrpSpPr>
          <p:nvPr/>
        </p:nvGrpSpPr>
        <p:grpSpPr bwMode="auto">
          <a:xfrm>
            <a:off x="587299" y="1280139"/>
            <a:ext cx="4036741" cy="1034462"/>
            <a:chOff x="31532" y="15765"/>
            <a:chExt cx="6015462" cy="1828699"/>
          </a:xfrm>
        </p:grpSpPr>
        <p:sp>
          <p:nvSpPr>
            <p:cNvPr id="32" name="矩形 8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6799" y="430417"/>
              <a:ext cx="5330195" cy="881046"/>
            </a:xfrm>
            <a:prstGeom prst="rect">
              <a:avLst/>
            </a:prstGeom>
            <a:solidFill>
              <a:srgbClr val="E1002A"/>
            </a:solidFill>
            <a:ln w="127000">
              <a:solidFill>
                <a:srgbClr val="262626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2400" b="1" dirty="0" smtClean="0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  <a:sym typeface="Adobe 黑体 Std R" pitchFamily="2" charset="-122"/>
                </a:rPr>
                <a:t>学習目標</a:t>
              </a:r>
              <a:endParaRPr lang="zh-CN" altLang="en-US" sz="2400" b="1" dirty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endParaRPr>
            </a:p>
          </p:txBody>
        </p:sp>
        <p:pic>
          <p:nvPicPr>
            <p:cNvPr id="33" name="图片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32" y="15765"/>
              <a:ext cx="1285241" cy="1828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Group 6"/>
          <p:cNvGrpSpPr>
            <a:grpSpLocks/>
          </p:cNvGrpSpPr>
          <p:nvPr/>
        </p:nvGrpSpPr>
        <p:grpSpPr bwMode="auto">
          <a:xfrm>
            <a:off x="531540" y="4262114"/>
            <a:ext cx="4036741" cy="1034462"/>
            <a:chOff x="31532" y="15765"/>
            <a:chExt cx="6015462" cy="1828699"/>
          </a:xfrm>
        </p:grpSpPr>
        <p:sp>
          <p:nvSpPr>
            <p:cNvPr id="35" name="矩形 8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6799" y="509267"/>
              <a:ext cx="5330195" cy="881046"/>
            </a:xfrm>
            <a:prstGeom prst="rect">
              <a:avLst/>
            </a:prstGeom>
            <a:solidFill>
              <a:srgbClr val="E1002A"/>
            </a:solidFill>
            <a:ln w="127000">
              <a:solidFill>
                <a:srgbClr val="262626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2400" b="1" dirty="0" smtClean="0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  <a:sym typeface="Adobe 黑体 Std R" pitchFamily="2" charset="-122"/>
                </a:rPr>
                <a:t>学習関連資料</a:t>
              </a:r>
              <a:endParaRPr lang="en-US" altLang="ja-JP" sz="24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endParaRPr>
            </a:p>
          </p:txBody>
        </p:sp>
        <p:pic>
          <p:nvPicPr>
            <p:cNvPr id="36" name="图片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32" y="15765"/>
              <a:ext cx="1285241" cy="1828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6"/>
          <p:cNvGrpSpPr>
            <a:grpSpLocks/>
          </p:cNvGrpSpPr>
          <p:nvPr/>
        </p:nvGrpSpPr>
        <p:grpSpPr bwMode="auto">
          <a:xfrm>
            <a:off x="556662" y="5268937"/>
            <a:ext cx="4025590" cy="1034462"/>
            <a:chOff x="48149" y="-552"/>
            <a:chExt cx="5998845" cy="1828699"/>
          </a:xfrm>
        </p:grpSpPr>
        <p:sp>
          <p:nvSpPr>
            <p:cNvPr id="38" name="矩形 8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6799" y="374675"/>
              <a:ext cx="5330195" cy="881046"/>
            </a:xfrm>
            <a:prstGeom prst="rect">
              <a:avLst/>
            </a:prstGeom>
            <a:solidFill>
              <a:srgbClr val="E1002A"/>
            </a:solidFill>
            <a:ln w="127000">
              <a:solidFill>
                <a:srgbClr val="262626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2400" b="1" dirty="0" smtClean="0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  <a:sym typeface="Adobe 黑体 Std R" pitchFamily="2" charset="-122"/>
                </a:rPr>
                <a:t> </a:t>
              </a:r>
              <a:r>
                <a:rPr lang="ja-JP" altLang="en-US" sz="2400" b="1" dirty="0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  <a:sym typeface="Adobe 黑体 Std R" pitchFamily="2" charset="-122"/>
                </a:rPr>
                <a:t>相撲</a:t>
              </a:r>
              <a:r>
                <a:rPr lang="ja-JP" altLang="en-US" sz="2400" b="1" dirty="0" smtClean="0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  <a:sym typeface="Adobe 黑体 Std R" pitchFamily="2" charset="-122"/>
                </a:rPr>
                <a:t>を紹介しよう</a:t>
              </a:r>
              <a:endParaRPr lang="en-US" altLang="ja-JP" sz="24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endParaRPr>
            </a:p>
          </p:txBody>
        </p:sp>
        <p:pic>
          <p:nvPicPr>
            <p:cNvPr id="39" name="图片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49" y="-552"/>
              <a:ext cx="1285241" cy="1828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TextBox 42"/>
          <p:cNvSpPr txBox="1"/>
          <p:nvPr/>
        </p:nvSpPr>
        <p:spPr>
          <a:xfrm>
            <a:off x="10058400" y="6434253"/>
            <a:ext cx="1973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chemeClr val="bg1"/>
                </a:solidFill>
              </a:rPr>
              <a:t>标准商务基础日语（第一册）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grpSp>
        <p:nvGrpSpPr>
          <p:cNvPr id="44" name="Group 6"/>
          <p:cNvGrpSpPr>
            <a:grpSpLocks/>
          </p:cNvGrpSpPr>
          <p:nvPr/>
        </p:nvGrpSpPr>
        <p:grpSpPr bwMode="auto">
          <a:xfrm>
            <a:off x="594986" y="346852"/>
            <a:ext cx="4036741" cy="1034462"/>
            <a:chOff x="31532" y="15765"/>
            <a:chExt cx="6015462" cy="1828699"/>
          </a:xfrm>
        </p:grpSpPr>
        <p:sp>
          <p:nvSpPr>
            <p:cNvPr id="45" name="矩形 8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6799" y="430417"/>
              <a:ext cx="5330195" cy="881046"/>
            </a:xfrm>
            <a:prstGeom prst="rect">
              <a:avLst/>
            </a:prstGeom>
            <a:solidFill>
              <a:srgbClr val="E1002A"/>
            </a:solidFill>
            <a:ln w="127000">
              <a:solidFill>
                <a:srgbClr val="262626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2400" b="1" dirty="0" smtClean="0">
                  <a:solidFill>
                    <a:srgbClr val="FFFFFF"/>
                  </a:solidFill>
                  <a:latin typeface="Adobe 黑体 Std R" pitchFamily="2" charset="-122"/>
                  <a:ea typeface="Adobe 黑体 Std R" pitchFamily="2" charset="-122"/>
                  <a:sym typeface="Adobe 黑体 Std R" pitchFamily="2" charset="-122"/>
                </a:rPr>
                <a:t>導入</a:t>
              </a:r>
              <a:endParaRPr lang="en-US" altLang="ja-JP" sz="24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endParaRPr>
            </a:p>
          </p:txBody>
        </p:sp>
        <p:pic>
          <p:nvPicPr>
            <p:cNvPr id="46" name="图片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32" y="15765"/>
              <a:ext cx="1285241" cy="1828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会話２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42256" y="1464862"/>
            <a:ext cx="9049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１　Ｎ１は　Ｎ２が（</a:t>
            </a: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好き・嫌い・怖い・苦手・心配</a:t>
            </a:r>
            <a:r>
              <a:rPr lang="en-US" altLang="ja-JP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……</a:t>
            </a: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）です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。</a:t>
            </a:r>
            <a:endParaRPr lang="en-US" altLang="ja-JP" sz="2000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endParaRPr lang="en-US" altLang="ja-JP" sz="2000" dirty="0" smtClean="0">
              <a:solidFill>
                <a:srgbClr val="0070C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41677" y="1931831"/>
            <a:ext cx="969060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説明：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该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句型表示人的喜好和情感。「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N1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」表示情感的主体，「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N2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」表示情感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的</a:t>
            </a:r>
            <a:endParaRPr lang="en-US" altLang="zh-CN" sz="20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            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对象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。 </a:t>
            </a:r>
            <a:r>
              <a:rPr lang="ja-JP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好き</a:t>
            </a:r>
            <a:r>
              <a:rPr lang="ja-JP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」「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嫌い</a:t>
            </a:r>
            <a:r>
              <a:rPr lang="ja-JP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」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以外的感情、感觉形容词、形容动词在陈述句里</a:t>
            </a:r>
            <a:endParaRPr lang="en-US" altLang="zh-CN" sz="20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            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只能由第一人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称作主语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例</a:t>
            </a:r>
            <a:r>
              <a:rPr lang="ja-JP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endParaRPr lang="en-US" altLang="ja-JP" sz="20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　　　　</a:t>
            </a:r>
            <a:r>
              <a:rPr lang="ja-JP" altLang="en-US" sz="2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　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私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は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この携帯のデザイン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が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好き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です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。</a:t>
            </a:r>
            <a:r>
              <a:rPr lang="zh-CN" altLang="en-US" sz="2000" dirty="0" smtClean="0">
                <a:latin typeface="+mn-ea"/>
                <a:ea typeface="+mn-ea"/>
              </a:rPr>
              <a:t>（</a:t>
            </a:r>
            <a:r>
              <a:rPr lang="zh-CN" altLang="en-US" sz="2000" dirty="0">
                <a:latin typeface="+mn-ea"/>
                <a:ea typeface="+mn-ea"/>
              </a:rPr>
              <a:t>我喜欢</a:t>
            </a:r>
            <a:r>
              <a:rPr lang="zh-CN" altLang="en-US" sz="2000" dirty="0" smtClean="0">
                <a:latin typeface="+mn-ea"/>
                <a:ea typeface="+mn-ea"/>
              </a:rPr>
              <a:t>这部手机的款式。）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　　　　　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私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は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イベントの日の天気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が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心配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です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。</a:t>
            </a:r>
            <a:r>
              <a:rPr lang="zh-CN" altLang="en-US" sz="2000" dirty="0" smtClean="0">
                <a:latin typeface="+mn-ea"/>
                <a:ea typeface="+mn-ea"/>
              </a:rPr>
              <a:t>（我担心活动当天的天气。）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latin typeface="+mn-ea"/>
                <a:ea typeface="+mn-ea"/>
              </a:rPr>
              <a:t> </a:t>
            </a:r>
            <a:r>
              <a:rPr lang="en-US" altLang="zh-CN" sz="2000" dirty="0" smtClean="0">
                <a:latin typeface="+mn-ea"/>
                <a:ea typeface="+mn-ea"/>
              </a:rPr>
              <a:t>        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彼女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は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犬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嫌い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です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。　　　　　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   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（</a:t>
            </a:r>
            <a:r>
              <a:rPr lang="zh-CN" altLang="en-US" sz="2000" dirty="0" smtClean="0">
                <a:latin typeface="+mn-ea"/>
                <a:ea typeface="+mn-ea"/>
              </a:rPr>
              <a:t>她讨厌狗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。）</a:t>
            </a: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12" name="図 1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40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会話２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42256" y="1464862"/>
            <a:ext cx="9049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２　Ｎ１は　Ｎ２が（わかります・できます・上手です・得意です</a:t>
            </a:r>
            <a:r>
              <a:rPr lang="en-US" altLang="ja-JP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……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）。</a:t>
            </a:r>
            <a:endParaRPr lang="en-US" altLang="ja-JP" sz="2000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endParaRPr lang="en-US" altLang="ja-JP" sz="2000" dirty="0" smtClean="0">
              <a:solidFill>
                <a:srgbClr val="0070C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41677" y="1931831"/>
            <a:ext cx="92816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説明：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该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句型表示人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的能力。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「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N1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」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表示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能力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的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主体，「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N2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」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表示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能力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的对象。</a:t>
            </a:r>
            <a:endParaRPr lang="en-US" altLang="zh-CN" sz="20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例</a:t>
            </a:r>
            <a:r>
              <a:rPr lang="ja-JP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endParaRPr lang="en-US" altLang="ja-JP" sz="20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　　　　</a:t>
            </a:r>
            <a:r>
              <a:rPr lang="ja-JP" altLang="en-US" sz="2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　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中</a:t>
            </a:r>
            <a:r>
              <a:rPr lang="ja-JP" altLang="en-US" sz="2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村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さん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は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中国語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がわかります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。</a:t>
            </a:r>
            <a:r>
              <a:rPr lang="zh-CN" altLang="en-US" sz="2000" dirty="0" smtClean="0">
                <a:latin typeface="+mn-ea"/>
                <a:ea typeface="+mn-ea"/>
              </a:rPr>
              <a:t>（中村先生会汉语。）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　　　　　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佐々木さん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は</a:t>
            </a:r>
            <a:r>
              <a:rPr lang="ja-JP" altLang="en-US" sz="2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暗算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が</a:t>
            </a:r>
            <a:r>
              <a:rPr lang="ja-JP" altLang="en-US" sz="2000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得意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です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。    </a:t>
            </a:r>
            <a:r>
              <a:rPr lang="zh-CN" altLang="en-US" sz="2000" dirty="0" smtClean="0">
                <a:latin typeface="+mn-ea"/>
                <a:ea typeface="+mn-ea"/>
              </a:rPr>
              <a:t>（佐佐木先生心算很拿手。）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latin typeface="+mn-ea"/>
                <a:ea typeface="+mn-ea"/>
              </a:rPr>
              <a:t> </a:t>
            </a:r>
            <a:r>
              <a:rPr lang="en-US" altLang="zh-CN" sz="2000" dirty="0" smtClean="0">
                <a:latin typeface="+mn-ea"/>
                <a:ea typeface="+mn-ea"/>
              </a:rPr>
              <a:t>        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李さん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は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車の運転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ができますか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。　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（</a:t>
            </a:r>
            <a:r>
              <a:rPr lang="zh-CN" altLang="en-US" sz="2000" dirty="0" smtClean="0">
                <a:latin typeface="+mn-ea"/>
                <a:ea typeface="+mn-ea"/>
              </a:rPr>
              <a:t>小李会开车吗？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）</a:t>
            </a: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latin typeface="MS Mincho" pitchFamily="49" charset="-128"/>
                <a:ea typeface="MS Mincho" pitchFamily="49" charset="-128"/>
              </a:rPr>
              <a:t> </a:t>
            </a: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        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－－はい、できます。　　　　　　（</a:t>
            </a:r>
            <a:r>
              <a:rPr lang="zh-CN" altLang="en-US" sz="2000" dirty="0" smtClean="0">
                <a:latin typeface="+mn-ea"/>
                <a:ea typeface="+mn-ea"/>
              </a:rPr>
              <a:t>是的，会。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）</a:t>
            </a: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12" name="図 1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994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会話２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65738" y="1529255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ロールプレーをしましょう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44606" y="2037523"/>
            <a:ext cx="9146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Ａ：李さんは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スポーツ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が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好きです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か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。　　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Ｂ：はい、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好き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です。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 </a:t>
            </a: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 Ｂ：いいえ、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あまり好きでは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ではありません。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この漢字の読み方・わかります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はい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動物・苦手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いいえ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辛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い料理・好き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いいえ・あまり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パソコン・得意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はい・まあまあ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フランス語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・できます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いいえ・ぜんぜん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ごきぶり・嫌い　</a:t>
            </a:r>
            <a:r>
              <a:rPr lang="en-US" altLang="ja-JP" sz="2000" dirty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　はい・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とても</a:t>
            </a:r>
            <a:endParaRPr lang="en-US" altLang="ja-JP" sz="2000" dirty="0"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10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448" y="1435469"/>
            <a:ext cx="547821" cy="65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0">
            <a:hlinkClick r:id="rId3" action="ppaction://hlinksldjump"/>
          </p:cNvPr>
          <p:cNvSpPr txBox="1"/>
          <p:nvPr/>
        </p:nvSpPr>
        <p:spPr>
          <a:xfrm>
            <a:off x="10593659" y="5430644"/>
            <a:ext cx="1059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14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戻り</a:t>
            </a:r>
            <a:endParaRPr lang="zh-CN" altLang="en-US" sz="1400" dirty="0">
              <a:solidFill>
                <a:schemeClr val="bg1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40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会話２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42256" y="1496394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３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～と　～と　～の中で、～が一番　～ですか。</a:t>
            </a:r>
            <a:endParaRPr lang="en-US" altLang="ja-JP" sz="2000" dirty="0" smtClean="0">
              <a:solidFill>
                <a:srgbClr val="0070C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41677" y="1931831"/>
            <a:ext cx="96906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Ｑ：Ｎ</a:t>
            </a:r>
            <a:r>
              <a:rPr lang="en-US" altLang="ja-JP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1 </a:t>
            </a: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と Ｎ</a:t>
            </a:r>
            <a:r>
              <a:rPr lang="en-US" altLang="ja-JP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2 </a:t>
            </a: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と Ｎ</a:t>
            </a:r>
            <a:r>
              <a:rPr lang="en-US" altLang="ja-JP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3 </a:t>
            </a: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の 中で、どれ  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がいちばん　Ａい</a:t>
            </a:r>
            <a:r>
              <a:rPr lang="ja-JP" altLang="en-US" sz="2000" b="1" dirty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／ </a:t>
            </a:r>
            <a:r>
              <a:rPr lang="ja-JP" altLang="en-US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ＡＮ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ですか。</a:t>
            </a:r>
            <a:endParaRPr lang="ja-JP" altLang="en-US" sz="2000" b="1" dirty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Ａ：Ｎ</a:t>
            </a:r>
            <a:r>
              <a:rPr lang="en-US" altLang="ja-JP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1</a:t>
            </a: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／Ｎ</a:t>
            </a:r>
            <a:r>
              <a:rPr lang="en-US" altLang="ja-JP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2</a:t>
            </a: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／Ｎ</a:t>
            </a:r>
            <a:r>
              <a:rPr lang="en-US" altLang="ja-JP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3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が　いちばん　Ａい</a:t>
            </a:r>
            <a:r>
              <a:rPr lang="ja-JP" altLang="en-US" sz="2000" b="1" dirty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／ ＡＮ</a:t>
            </a: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です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。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説明：</a:t>
            </a:r>
            <a:r>
              <a:rPr lang="zh-CN" altLang="en-US" sz="2000" dirty="0" smtClean="0">
                <a:latin typeface="+mn-ea"/>
                <a:ea typeface="+mn-ea"/>
              </a:rPr>
              <a:t>用于询问三种事物当中哪一种更具有形</a:t>
            </a:r>
            <a:r>
              <a:rPr lang="ja-JP" altLang="en-US" sz="2000" dirty="0" smtClean="0">
                <a:latin typeface="+mn-ea"/>
                <a:ea typeface="+mn-ea"/>
              </a:rPr>
              <a:t>容词</a:t>
            </a:r>
            <a:r>
              <a:rPr lang="zh-CN" altLang="en-US" sz="2000" dirty="0" smtClean="0">
                <a:latin typeface="+mn-ea"/>
                <a:ea typeface="+mn-ea"/>
              </a:rPr>
              <a:t>的性质时。询问物时使用</a:t>
            </a:r>
            <a:r>
              <a:rPr lang="ja-JP" altLang="en-US" sz="2000" dirty="0" smtClean="0">
                <a:latin typeface="+mn-ea"/>
                <a:ea typeface="+mn-ea"/>
              </a:rPr>
              <a:t>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どれ</a:t>
            </a:r>
            <a:r>
              <a:rPr lang="ja-JP" altLang="en-US" sz="2000" dirty="0" smtClean="0">
                <a:latin typeface="+mn-ea"/>
                <a:ea typeface="+mn-ea"/>
              </a:rPr>
              <a:t>」</a:t>
            </a:r>
            <a:r>
              <a:rPr lang="zh-CN" altLang="en-US" sz="2000" dirty="0" smtClean="0">
                <a:latin typeface="+mn-ea"/>
                <a:ea typeface="+mn-ea"/>
              </a:rPr>
              <a:t>，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latin typeface="+mn-ea"/>
                <a:ea typeface="+mn-ea"/>
              </a:rPr>
              <a:t> </a:t>
            </a:r>
            <a:r>
              <a:rPr lang="en-US" altLang="zh-CN" sz="2000" dirty="0" smtClean="0">
                <a:latin typeface="+mn-ea"/>
                <a:ea typeface="+mn-ea"/>
              </a:rPr>
              <a:t>     </a:t>
            </a:r>
            <a:r>
              <a:rPr lang="zh-CN" altLang="en-US" sz="2000" dirty="0" smtClean="0">
                <a:latin typeface="+mn-ea"/>
                <a:ea typeface="+mn-ea"/>
              </a:rPr>
              <a:t>时间时使用</a:t>
            </a:r>
            <a:r>
              <a:rPr lang="ja-JP" altLang="en-US" sz="2000" dirty="0" smtClean="0">
                <a:latin typeface="+mn-ea"/>
                <a:ea typeface="+mn-ea"/>
              </a:rPr>
              <a:t>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いつ</a:t>
            </a:r>
            <a:r>
              <a:rPr lang="ja-JP" altLang="en-US" sz="2000" dirty="0" smtClean="0">
                <a:latin typeface="+mn-ea"/>
                <a:ea typeface="+mn-ea"/>
              </a:rPr>
              <a:t>」</a:t>
            </a:r>
            <a:r>
              <a:rPr lang="zh-CN" altLang="en-US" sz="2000" dirty="0" smtClean="0">
                <a:latin typeface="+mn-ea"/>
                <a:ea typeface="+mn-ea"/>
              </a:rPr>
              <a:t>，地点时使用</a:t>
            </a:r>
            <a:r>
              <a:rPr lang="ja-JP" altLang="en-US" sz="2000" dirty="0" smtClean="0">
                <a:latin typeface="+mn-ea"/>
                <a:ea typeface="+mn-ea"/>
              </a:rPr>
              <a:t>「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どこ</a:t>
            </a:r>
            <a:r>
              <a:rPr lang="ja-JP" altLang="en-US" sz="2000" dirty="0" smtClean="0">
                <a:latin typeface="+mn-ea"/>
                <a:ea typeface="+mn-ea"/>
              </a:rPr>
              <a:t>」</a:t>
            </a:r>
            <a:r>
              <a:rPr lang="zh-CN" altLang="en-US" sz="2000" dirty="0" smtClean="0">
                <a:latin typeface="+mn-ea"/>
                <a:ea typeface="+mn-ea"/>
              </a:rPr>
              <a:t>，人时使用</a:t>
            </a:r>
            <a:r>
              <a:rPr lang="ja-JP" altLang="en-US" sz="2000" dirty="0" smtClean="0">
                <a:latin typeface="+mn-ea"/>
                <a:ea typeface="+mn-ea"/>
              </a:rPr>
              <a:t>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だれ</a:t>
            </a:r>
            <a:r>
              <a:rPr lang="ja-JP" altLang="en-US" sz="2000" dirty="0" smtClean="0">
                <a:latin typeface="+mn-ea"/>
                <a:ea typeface="+mn-ea"/>
              </a:rPr>
              <a:t>」。</a:t>
            </a:r>
            <a:r>
              <a:rPr lang="zh-CN" altLang="en-US" sz="2000" dirty="0">
                <a:latin typeface="+mn-ea"/>
                <a:ea typeface="+mn-ea"/>
              </a:rPr>
              <a:t>用</a:t>
            </a:r>
            <a:r>
              <a:rPr lang="zh-CN" altLang="en-US" sz="2000" dirty="0" smtClean="0">
                <a:latin typeface="+mn-ea"/>
                <a:ea typeface="+mn-ea"/>
              </a:rPr>
              <a:t>句型中</a:t>
            </a:r>
            <a:r>
              <a:rPr lang="en-US" altLang="zh-CN" sz="2000" dirty="0" smtClean="0">
                <a:latin typeface="+mn-ea"/>
                <a:ea typeface="+mn-ea"/>
              </a:rPr>
              <a:t>A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latin typeface="+mn-ea"/>
                <a:ea typeface="+mn-ea"/>
              </a:rPr>
              <a:t> </a:t>
            </a:r>
            <a:r>
              <a:rPr lang="en-US" altLang="zh-CN" sz="2000" dirty="0" smtClean="0">
                <a:latin typeface="+mn-ea"/>
                <a:ea typeface="+mn-ea"/>
              </a:rPr>
              <a:t>     </a:t>
            </a:r>
            <a:r>
              <a:rPr lang="zh-CN" altLang="en-US" sz="2000" dirty="0" smtClean="0">
                <a:latin typeface="+mn-ea"/>
                <a:ea typeface="+mn-ea"/>
              </a:rPr>
              <a:t>的</a:t>
            </a:r>
            <a:r>
              <a:rPr lang="zh-CN" altLang="en-US" sz="2000" dirty="0">
                <a:latin typeface="+mn-ea"/>
                <a:ea typeface="+mn-ea"/>
              </a:rPr>
              <a:t>形式</a:t>
            </a:r>
            <a:r>
              <a:rPr lang="zh-CN" altLang="en-US" sz="2000" dirty="0" smtClean="0">
                <a:latin typeface="+mn-ea"/>
                <a:ea typeface="+mn-ea"/>
              </a:rPr>
              <a:t>回答。译为“在</a:t>
            </a:r>
            <a:r>
              <a:rPr lang="en-US" altLang="zh-CN" sz="2000" dirty="0" smtClean="0">
                <a:latin typeface="+mn-ea"/>
                <a:ea typeface="+mn-ea"/>
              </a:rPr>
              <a:t>N1/N2/N3</a:t>
            </a:r>
            <a:r>
              <a:rPr lang="zh-CN" altLang="en-US" sz="2000" dirty="0" smtClean="0">
                <a:latin typeface="+mn-ea"/>
                <a:ea typeface="+mn-ea"/>
              </a:rPr>
              <a:t>中，</a:t>
            </a:r>
            <a:r>
              <a:rPr lang="en-US" altLang="zh-CN" sz="2000" dirty="0">
                <a:latin typeface="+mn-ea"/>
              </a:rPr>
              <a:t> ……</a:t>
            </a:r>
            <a:r>
              <a:rPr lang="zh-CN" altLang="en-US" sz="2000" dirty="0" smtClean="0">
                <a:latin typeface="+mn-ea"/>
                <a:ea typeface="+mn-ea"/>
              </a:rPr>
              <a:t>最</a:t>
            </a:r>
            <a:r>
              <a:rPr lang="en-US" altLang="zh-CN" sz="2000" dirty="0" smtClean="0">
                <a:latin typeface="+mn-ea"/>
                <a:ea typeface="+mn-ea"/>
              </a:rPr>
              <a:t>……</a:t>
            </a:r>
            <a:r>
              <a:rPr lang="zh-CN" altLang="en-US" sz="2000" dirty="0" smtClean="0">
                <a:latin typeface="+mn-ea"/>
                <a:ea typeface="+mn-ea"/>
              </a:rPr>
              <a:t>”。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  例</a:t>
            </a:r>
            <a:r>
              <a:rPr lang="ja-JP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endParaRPr lang="en-US" altLang="ja-JP" sz="20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　　　　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今日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と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明日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と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明後日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の中で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、いつ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が一番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忙しい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ですか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。</a:t>
            </a:r>
            <a:endParaRPr lang="en-US" altLang="ja-JP" sz="20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　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　　　</a:t>
            </a:r>
            <a:r>
              <a:rPr lang="zh-CN" altLang="en-US" sz="2000" dirty="0" smtClean="0">
                <a:latin typeface="+mn-ea"/>
                <a:ea typeface="+mn-ea"/>
              </a:rPr>
              <a:t>（今天、明天和后天，什么时候最忙？）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　　　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－－今日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が一番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忙しい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です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。</a:t>
            </a:r>
            <a:r>
              <a:rPr lang="zh-CN" altLang="en-US" sz="2000" dirty="0" smtClean="0">
                <a:latin typeface="+mn-ea"/>
                <a:ea typeface="+mn-ea"/>
              </a:rPr>
              <a:t>（今天最忙。）</a:t>
            </a:r>
            <a:endParaRPr lang="en-US" altLang="zh-CN" sz="2000" dirty="0" smtClean="0">
              <a:latin typeface="+mn-ea"/>
              <a:ea typeface="+mn-ea"/>
            </a:endParaRPr>
          </a:p>
        </p:txBody>
      </p:sp>
      <p:pic>
        <p:nvPicPr>
          <p:cNvPr id="12" name="図 1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1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会話２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42256" y="1496394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４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～（の中）で、～が一番　～ですか。</a:t>
            </a:r>
            <a:endParaRPr lang="en-US" altLang="ja-JP" sz="2000" dirty="0" smtClean="0">
              <a:solidFill>
                <a:srgbClr val="0070C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41677" y="1931831"/>
            <a:ext cx="98113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Ｑ：Ｎ</a:t>
            </a:r>
            <a:r>
              <a:rPr lang="en-US" altLang="ja-JP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1 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（の中）で</a:t>
            </a: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、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どのＮ２  がいちばん　Ａい</a:t>
            </a:r>
            <a:r>
              <a:rPr lang="ja-JP" altLang="en-US" sz="2000" b="1" dirty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／ </a:t>
            </a:r>
            <a:r>
              <a:rPr lang="ja-JP" altLang="en-US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ＡＮ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ですか。</a:t>
            </a:r>
            <a:endParaRPr lang="ja-JP" altLang="en-US" sz="2000" b="1" dirty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Ａ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：Ｎ</a:t>
            </a:r>
            <a:r>
              <a:rPr lang="en-US" altLang="ja-JP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3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が　いちばん　Ａい</a:t>
            </a:r>
            <a:r>
              <a:rPr lang="ja-JP" altLang="en-US" sz="2000" b="1" dirty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／ ＡＮ</a:t>
            </a: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です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。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説明：</a:t>
            </a:r>
            <a:r>
              <a:rPr lang="zh-CN" altLang="en-US" sz="2000" dirty="0" smtClean="0">
                <a:latin typeface="+mn-ea"/>
                <a:ea typeface="+mn-ea"/>
              </a:rPr>
              <a:t>用于在某个范围内，某人、某物更具有形</a:t>
            </a:r>
            <a:r>
              <a:rPr lang="ja-JP" altLang="en-US" sz="2000" dirty="0" smtClean="0">
                <a:latin typeface="+mn-ea"/>
                <a:ea typeface="+mn-ea"/>
              </a:rPr>
              <a:t>容词</a:t>
            </a:r>
            <a:r>
              <a:rPr lang="zh-CN" altLang="en-US" sz="2000" dirty="0" smtClean="0">
                <a:latin typeface="+mn-ea"/>
                <a:ea typeface="+mn-ea"/>
              </a:rPr>
              <a:t>的性质时。</a:t>
            </a:r>
            <a:r>
              <a:rPr lang="en-US" altLang="zh-CN" sz="2000" dirty="0" smtClean="0">
                <a:latin typeface="+mn-ea"/>
                <a:ea typeface="+mn-ea"/>
              </a:rPr>
              <a:t>N1</a:t>
            </a:r>
            <a:r>
              <a:rPr lang="zh-CN" altLang="en-US" sz="2000" dirty="0" smtClean="0">
                <a:latin typeface="+mn-ea"/>
                <a:ea typeface="+mn-ea"/>
              </a:rPr>
              <a:t>为表示</a:t>
            </a:r>
            <a:r>
              <a:rPr lang="en-US" altLang="zh-CN" sz="2000" dirty="0" smtClean="0">
                <a:latin typeface="+mn-ea"/>
                <a:ea typeface="+mn-ea"/>
              </a:rPr>
              <a:t>N2</a:t>
            </a:r>
            <a:r>
              <a:rPr lang="zh-CN" altLang="en-US" sz="2000" dirty="0" smtClean="0">
                <a:latin typeface="+mn-ea"/>
                <a:ea typeface="+mn-ea"/>
              </a:rPr>
              <a:t>所属范围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latin typeface="+mn-ea"/>
                <a:ea typeface="+mn-ea"/>
              </a:rPr>
              <a:t> </a:t>
            </a:r>
            <a:r>
              <a:rPr lang="en-US" altLang="zh-CN" sz="2000" dirty="0" smtClean="0">
                <a:latin typeface="+mn-ea"/>
                <a:ea typeface="+mn-ea"/>
              </a:rPr>
              <a:t>     </a:t>
            </a:r>
            <a:r>
              <a:rPr lang="zh-CN" altLang="en-US" sz="2000" dirty="0" smtClean="0">
                <a:latin typeface="+mn-ea"/>
                <a:ea typeface="+mn-ea"/>
              </a:rPr>
              <a:t>的名词。询问物品时使用</a:t>
            </a:r>
            <a:r>
              <a:rPr lang="ja-JP" altLang="en-US" sz="2000" dirty="0" smtClean="0">
                <a:latin typeface="+mn-ea"/>
                <a:ea typeface="+mn-ea"/>
              </a:rPr>
              <a:t>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どれ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何</a:t>
            </a:r>
            <a:r>
              <a:rPr lang="ja-JP" altLang="en-US" sz="2000" dirty="0" smtClean="0">
                <a:latin typeface="+mn-ea"/>
                <a:ea typeface="+mn-ea"/>
              </a:rPr>
              <a:t>」</a:t>
            </a:r>
            <a:r>
              <a:rPr lang="zh-CN" altLang="en-US" sz="2000" dirty="0" smtClean="0">
                <a:latin typeface="+mn-ea"/>
                <a:ea typeface="+mn-ea"/>
              </a:rPr>
              <a:t>，时间时使用</a:t>
            </a:r>
            <a:r>
              <a:rPr lang="ja-JP" altLang="en-US" sz="2000" dirty="0" smtClean="0">
                <a:latin typeface="+mn-ea"/>
                <a:ea typeface="+mn-ea"/>
              </a:rPr>
              <a:t>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いつ</a:t>
            </a:r>
            <a:r>
              <a:rPr lang="ja-JP" altLang="en-US" sz="2000" dirty="0" smtClean="0">
                <a:latin typeface="+mn-ea"/>
                <a:ea typeface="+mn-ea"/>
              </a:rPr>
              <a:t>」</a:t>
            </a:r>
            <a:r>
              <a:rPr lang="zh-CN" altLang="en-US" sz="2000" dirty="0" smtClean="0">
                <a:latin typeface="+mn-ea"/>
                <a:ea typeface="+mn-ea"/>
              </a:rPr>
              <a:t>，地点时使用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2000" dirty="0" smtClean="0">
                <a:latin typeface="+mn-ea"/>
                <a:ea typeface="+mn-ea"/>
              </a:rPr>
              <a:t>     </a:t>
            </a:r>
            <a:r>
              <a:rPr lang="ja-JP" altLang="en-US" sz="2000" dirty="0" smtClean="0">
                <a:latin typeface="+mn-ea"/>
                <a:ea typeface="+mn-ea"/>
              </a:rPr>
              <a:t>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どこ</a:t>
            </a:r>
            <a:r>
              <a:rPr lang="ja-JP" altLang="en-US" sz="2000" dirty="0" smtClean="0">
                <a:latin typeface="+mn-ea"/>
                <a:ea typeface="+mn-ea"/>
              </a:rPr>
              <a:t>」</a:t>
            </a:r>
            <a:r>
              <a:rPr lang="zh-CN" altLang="en-US" sz="2000" dirty="0" smtClean="0">
                <a:latin typeface="+mn-ea"/>
                <a:ea typeface="+mn-ea"/>
              </a:rPr>
              <a:t>，人时使用</a:t>
            </a:r>
            <a:r>
              <a:rPr lang="ja-JP" altLang="en-US" sz="2000" dirty="0" smtClean="0">
                <a:latin typeface="+mn-ea"/>
                <a:ea typeface="+mn-ea"/>
              </a:rPr>
              <a:t>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だれ</a:t>
            </a:r>
            <a:r>
              <a:rPr lang="ja-JP" altLang="en-US" sz="2000" dirty="0" smtClean="0">
                <a:latin typeface="+mn-ea"/>
                <a:ea typeface="+mn-ea"/>
              </a:rPr>
              <a:t>」。</a:t>
            </a:r>
            <a:r>
              <a:rPr lang="zh-CN" altLang="en-US" sz="2000" dirty="0" smtClean="0">
                <a:latin typeface="+mn-ea"/>
                <a:ea typeface="+mn-ea"/>
              </a:rPr>
              <a:t>用句型中</a:t>
            </a:r>
            <a:r>
              <a:rPr lang="en-US" altLang="zh-CN" sz="2000" dirty="0" smtClean="0">
                <a:latin typeface="+mn-ea"/>
                <a:ea typeface="+mn-ea"/>
              </a:rPr>
              <a:t>A</a:t>
            </a:r>
            <a:r>
              <a:rPr lang="zh-CN" altLang="en-US" sz="2000" dirty="0" smtClean="0">
                <a:latin typeface="+mn-ea"/>
                <a:ea typeface="+mn-ea"/>
              </a:rPr>
              <a:t>的形式回答。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 smtClean="0">
                <a:latin typeface="+mn-ea"/>
                <a:ea typeface="+mn-ea"/>
              </a:rPr>
              <a:t>      </a:t>
            </a:r>
            <a:r>
              <a:rPr lang="zh-CN" altLang="en-US" sz="2000" dirty="0" smtClean="0">
                <a:latin typeface="+mn-ea"/>
                <a:ea typeface="+mn-ea"/>
              </a:rPr>
              <a:t>译为“在</a:t>
            </a:r>
            <a:r>
              <a:rPr lang="en-US" altLang="zh-CN" sz="2000" dirty="0" smtClean="0">
                <a:latin typeface="+mn-ea"/>
                <a:ea typeface="+mn-ea"/>
              </a:rPr>
              <a:t>N1</a:t>
            </a:r>
            <a:r>
              <a:rPr lang="zh-CN" altLang="en-US" sz="2000" dirty="0" smtClean="0">
                <a:latin typeface="+mn-ea"/>
                <a:ea typeface="+mn-ea"/>
              </a:rPr>
              <a:t>（范围）中，</a:t>
            </a:r>
            <a:r>
              <a:rPr lang="en-US" altLang="zh-CN" sz="2000" dirty="0" smtClean="0">
                <a:latin typeface="+mn-ea"/>
              </a:rPr>
              <a:t> …</a:t>
            </a:r>
            <a:r>
              <a:rPr lang="zh-CN" altLang="en-US" sz="2000" dirty="0" smtClean="0">
                <a:latin typeface="+mn-ea"/>
                <a:ea typeface="+mn-ea"/>
              </a:rPr>
              <a:t>最</a:t>
            </a:r>
            <a:r>
              <a:rPr lang="en-US" altLang="zh-CN" sz="2000" dirty="0" smtClean="0">
                <a:latin typeface="+mn-ea"/>
                <a:ea typeface="+mn-ea"/>
              </a:rPr>
              <a:t>…</a:t>
            </a:r>
            <a:r>
              <a:rPr lang="zh-CN" altLang="en-US" sz="2000" dirty="0" smtClean="0">
                <a:latin typeface="+mn-ea"/>
                <a:ea typeface="+mn-ea"/>
              </a:rPr>
              <a:t>”。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  例</a:t>
            </a:r>
            <a:r>
              <a:rPr lang="ja-JP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endParaRPr lang="en-US" altLang="ja-JP" sz="20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　　　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社員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の中で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、だれ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が一番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若い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ですか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。</a:t>
            </a:r>
            <a:r>
              <a:rPr lang="zh-CN" altLang="en-US" sz="2000" dirty="0" smtClean="0">
                <a:latin typeface="+mn-ea"/>
                <a:ea typeface="+mn-ea"/>
              </a:rPr>
              <a:t>（职员中，谁最年轻？）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　　　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－－山田さん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が一番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若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い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です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。            </a:t>
            </a:r>
            <a:r>
              <a:rPr lang="zh-CN" altLang="en-US" sz="2000" dirty="0" smtClean="0">
                <a:latin typeface="+mn-ea"/>
                <a:ea typeface="+mn-ea"/>
              </a:rPr>
              <a:t>（山田先生最年轻。）</a:t>
            </a:r>
            <a:endParaRPr lang="en-US" altLang="zh-CN" sz="2000" dirty="0" smtClean="0">
              <a:latin typeface="+mn-ea"/>
              <a:ea typeface="+mn-ea"/>
            </a:endParaRPr>
          </a:p>
        </p:txBody>
      </p:sp>
      <p:pic>
        <p:nvPicPr>
          <p:cNvPr id="12" name="図 1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82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会話２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5738" y="1529255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ロールプレーをしましょう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44606" y="2037523"/>
            <a:ext cx="9146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Ａ：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季節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の中で、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いつ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が一番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好き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ですか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。　　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Ｂ：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夏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が一番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好き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です。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ラーメンとうどんとそば・どれ・おいしい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ラーメン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最近のテレビ番組・何・おもしろい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志村動物園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ジョギングとテニスと水泳・どれ・得意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水泳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日本人先生・だれ・好き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木村先生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中国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の観光地・どこ・有名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万里の長城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一週間・いつ・忙しい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　</a:t>
            </a:r>
            <a:r>
              <a:rPr lang="en-US" altLang="ja-JP" sz="2000" dirty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　月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曜日</a:t>
            </a:r>
            <a:endParaRPr lang="en-US" altLang="ja-JP" sz="2000" dirty="0"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10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448" y="1435469"/>
            <a:ext cx="547821" cy="65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0">
            <a:hlinkClick r:id="rId3" action="ppaction://hlinksldjump"/>
          </p:cNvPr>
          <p:cNvSpPr txBox="1"/>
          <p:nvPr/>
        </p:nvSpPr>
        <p:spPr>
          <a:xfrm>
            <a:off x="10593659" y="5430644"/>
            <a:ext cx="1059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14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戻り</a:t>
            </a:r>
            <a:endParaRPr lang="zh-CN" altLang="en-US" sz="1400" dirty="0">
              <a:solidFill>
                <a:schemeClr val="bg1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36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会話２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 dirty="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42256" y="1516376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５</a:t>
            </a:r>
            <a:r>
              <a:rPr lang="en-US" altLang="ja-JP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 </a:t>
            </a:r>
            <a:r>
              <a:rPr lang="zh-CN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频率副词</a:t>
            </a:r>
            <a:endParaRPr lang="en-US" altLang="zh-CN" sz="2000" b="1" dirty="0" smtClean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84389" y="1944710"/>
            <a:ext cx="96298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Ｎ　は 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いつも／</a:t>
            </a: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よく／時々 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Ｖ　ます</a:t>
            </a: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。</a:t>
            </a: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Ｎ　は あまり／ぜんぜん 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Ｖ　ません。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説明</a:t>
            </a: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：</a:t>
            </a:r>
            <a:r>
              <a:rPr lang="ja-JP" altLang="en-US" sz="2000" dirty="0">
                <a:latin typeface="+mn-ea"/>
                <a:ea typeface="+mn-ea"/>
              </a:rPr>
              <a:t>该句型表示动作的频率。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いつも</a:t>
            </a:r>
            <a:r>
              <a:rPr lang="en-US" altLang="ja-JP" sz="2000" dirty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よく</a:t>
            </a:r>
            <a:r>
              <a:rPr lang="en-US" altLang="ja-JP" sz="2000" dirty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時々</a:t>
            </a:r>
            <a:r>
              <a:rPr lang="en-US" altLang="ja-JP" sz="2000" dirty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あまり</a:t>
            </a:r>
            <a:r>
              <a:rPr lang="en-US" altLang="ja-JP" sz="2000" dirty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ぜんぜん」</a:t>
            </a:r>
            <a:r>
              <a:rPr lang="ja-JP" altLang="en-US" sz="2000" dirty="0">
                <a:latin typeface="+mn-ea"/>
                <a:ea typeface="+mn-ea"/>
              </a:rPr>
              <a:t>均为表示</a:t>
            </a:r>
            <a:r>
              <a:rPr lang="ja-JP" altLang="en-US" sz="2000" dirty="0" smtClean="0">
                <a:latin typeface="+mn-ea"/>
                <a:ea typeface="+mn-ea"/>
              </a:rPr>
              <a:t>频率的副词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。「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いつも</a:t>
            </a:r>
            <a:r>
              <a:rPr lang="en-US" altLang="ja-JP" sz="2000" dirty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よく</a:t>
            </a:r>
            <a:r>
              <a:rPr lang="en-US" altLang="ja-JP" sz="2000" dirty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時々」</a:t>
            </a:r>
            <a:r>
              <a:rPr lang="ja-JP" altLang="en-US" sz="2000" dirty="0">
                <a:latin typeface="+mn-ea"/>
                <a:ea typeface="+mn-ea"/>
              </a:rPr>
              <a:t>后接肯定形式，分别表示“总是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、</a:t>
            </a:r>
            <a:r>
              <a:rPr lang="ja-JP" altLang="en-US" sz="2000" dirty="0">
                <a:latin typeface="+mn-ea"/>
                <a:ea typeface="+mn-ea"/>
              </a:rPr>
              <a:t>经常</a:t>
            </a:r>
            <a:r>
              <a:rPr lang="ja-JP" altLang="en-US" sz="2000" dirty="0" smtClean="0">
                <a:latin typeface="+mn-ea"/>
                <a:ea typeface="+mn-ea"/>
              </a:rPr>
              <a:t>、</a:t>
            </a:r>
            <a:r>
              <a:rPr lang="zh-CN" altLang="en-US" sz="2000" dirty="0" smtClean="0">
                <a:latin typeface="+mn-ea"/>
                <a:ea typeface="+mn-ea"/>
              </a:rPr>
              <a:t>有时</a:t>
            </a:r>
            <a:r>
              <a:rPr lang="ja-JP" altLang="en-US" sz="2000" dirty="0" smtClean="0">
                <a:latin typeface="+mn-ea"/>
                <a:ea typeface="+mn-ea"/>
              </a:rPr>
              <a:t>”</a:t>
            </a:r>
            <a:r>
              <a:rPr lang="zh-CN" altLang="en-US" sz="2000" dirty="0" smtClean="0">
                <a:latin typeface="+mn-ea"/>
                <a:ea typeface="+mn-ea"/>
              </a:rPr>
              <a:t>，</a:t>
            </a:r>
            <a:r>
              <a:rPr lang="ja-JP" altLang="en-US" sz="2000" dirty="0" smtClean="0">
                <a:latin typeface="+mn-ea"/>
                <a:ea typeface="+mn-ea"/>
              </a:rPr>
              <a:t>而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あまり</a:t>
            </a:r>
            <a:r>
              <a:rPr lang="en-US" altLang="ja-JP" sz="2000" dirty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ぜんぜん」</a:t>
            </a:r>
            <a:r>
              <a:rPr lang="ja-JP" altLang="en-US" sz="2000" dirty="0">
                <a:latin typeface="+mn-ea"/>
                <a:ea typeface="+mn-ea"/>
              </a:rPr>
              <a:t>后接否定形式，分别表示“不怎么、完全不</a:t>
            </a:r>
            <a:r>
              <a:rPr lang="ja-JP" altLang="en-US" sz="2000" dirty="0" smtClean="0">
                <a:latin typeface="+mn-ea"/>
                <a:ea typeface="+mn-ea"/>
              </a:rPr>
              <a:t>”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。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「Ｖ」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表示动词。</a:t>
            </a: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例</a:t>
            </a:r>
            <a:r>
              <a:rPr lang="ja-JP" altLang="en-US" sz="2000" b="1" dirty="0">
                <a:solidFill>
                  <a:srgbClr val="0070C0"/>
                </a:solidFill>
                <a:latin typeface="+mn-ea"/>
              </a:rPr>
              <a:t>：</a:t>
            </a:r>
            <a:endParaRPr lang="en-US" altLang="ja-JP" sz="20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>
                <a:latin typeface="+mn-ea"/>
              </a:rPr>
              <a:t>　　　　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王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さんは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よく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出張します。</a:t>
            </a:r>
            <a:r>
              <a:rPr lang="zh-CN" altLang="en-US" sz="2000" dirty="0" smtClean="0">
                <a:latin typeface="+mn-ea"/>
              </a:rPr>
              <a:t>（小王经常出差。）</a:t>
            </a:r>
            <a:endParaRPr lang="en-US" altLang="ja-JP" sz="2000" dirty="0">
              <a:latin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>
                <a:latin typeface="+mn-ea"/>
              </a:rPr>
              <a:t>　　　　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田中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さんはクラシックを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ぜんぜん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聞きません。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          （</a:t>
            </a:r>
            <a:r>
              <a:rPr lang="zh-CN" altLang="en-US" sz="2000" dirty="0" smtClean="0">
                <a:latin typeface="+mn-ea"/>
              </a:rPr>
              <a:t>山田先生完全不听古典音乐。</a:t>
            </a:r>
            <a:r>
              <a:rPr lang="zh-CN" altLang="en-US" sz="2000" dirty="0">
                <a:latin typeface="+mn-ea"/>
              </a:rPr>
              <a:t>）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  <a:buNone/>
            </a:pPr>
            <a:endParaRPr lang="ja-JP" altLang="en-US" sz="2000" b="1" dirty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endParaRPr lang="en-US" altLang="ja-JP" sz="2000" dirty="0" smtClean="0">
              <a:latin typeface="+mn-ea"/>
              <a:ea typeface="+mn-ea"/>
            </a:endParaRPr>
          </a:p>
        </p:txBody>
      </p:sp>
      <p:pic>
        <p:nvPicPr>
          <p:cNvPr id="11" name="図 10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44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会話２ 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5738" y="1529255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ロールプレーをしましょう</a:t>
            </a:r>
            <a:endParaRPr lang="en-US" altLang="ja-JP" sz="2000" b="1" dirty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13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4" y="1403938"/>
            <a:ext cx="547821" cy="65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75" y="936913"/>
            <a:ext cx="1203325" cy="18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8"/>
          <p:cNvGrpSpPr/>
          <p:nvPr/>
        </p:nvGrpSpPr>
        <p:grpSpPr>
          <a:xfrm>
            <a:off x="10450860" y="5050883"/>
            <a:ext cx="1202165" cy="1026532"/>
            <a:chOff x="10450860" y="5050883"/>
            <a:chExt cx="1202165" cy="1026532"/>
          </a:xfrm>
        </p:grpSpPr>
        <p:pic>
          <p:nvPicPr>
            <p:cNvPr id="17" name="图片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50860" y="5050883"/>
              <a:ext cx="1081421" cy="102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0">
              <a:hlinkClick r:id="rId5" action="ppaction://hlinksldjump"/>
            </p:cNvPr>
            <p:cNvSpPr txBox="1"/>
            <p:nvPr/>
          </p:nvSpPr>
          <p:spPr>
            <a:xfrm>
              <a:off x="10593659" y="5430644"/>
              <a:ext cx="1059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　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戻り</a:t>
              </a:r>
              <a:endParaRPr lang="zh-CN" altLang="en-US" sz="14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  <p:sp>
        <p:nvSpPr>
          <p:cNvPr id="19" name="正方形/長方形 8"/>
          <p:cNvSpPr/>
          <p:nvPr/>
        </p:nvSpPr>
        <p:spPr>
          <a:xfrm>
            <a:off x="1844606" y="2163651"/>
            <a:ext cx="8139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Ａ：李さんは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残業をしますか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Ｂ：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はい、時々します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endParaRPr lang="en-US" altLang="zh-CN" sz="2000" dirty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朝、新聞を読みますか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いつも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平日、料理をしますか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ぜんぜん</a:t>
            </a:r>
            <a:endParaRPr lang="en-US" altLang="ja-JP" sz="2000" dirty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毎日、社長に会いますか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あまり</a:t>
            </a:r>
            <a:endParaRPr lang="en-US" altLang="ja-JP" sz="2000" dirty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電子辞書を使いますか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よく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和食を食べますか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あまり</a:t>
            </a: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会話２</a:t>
            </a:r>
            <a:r>
              <a:rPr lang="ja-JP" altLang="en-US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（重要表現）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36482" y="1555013"/>
            <a:ext cx="85786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日本のスポーツ</a:t>
            </a:r>
            <a:r>
              <a:rPr lang="zh-CN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endParaRPr lang="en-US" altLang="zh-CN" sz="20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rgbClr val="0070C0"/>
                </a:solidFill>
                <a:latin typeface="+mn-ea"/>
                <a:ea typeface="+mn-ea"/>
              </a:rPr>
              <a:t>　</a:t>
            </a:r>
            <a:r>
              <a:rPr lang="ja-JP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　</a:t>
            </a:r>
            <a:r>
              <a:rPr lang="zh-CN" altLang="en-US" sz="2000" dirty="0" smtClean="0">
                <a:latin typeface="+mn-ea"/>
                <a:ea typeface="+mn-ea"/>
              </a:rPr>
              <a:t>日本的传统体育竞技项目是柔道与相扑，被日本人称为</a:t>
            </a:r>
            <a:r>
              <a:rPr lang="zh-CN" altLang="en-US" sz="2000" dirty="0" smtClean="0">
                <a:latin typeface="+mn-ea"/>
                <a:ea typeface="+mn-ea"/>
              </a:rPr>
              <a:t>“国技”</a:t>
            </a:r>
            <a:r>
              <a:rPr lang="zh-CN" altLang="en-US" sz="2000" dirty="0" smtClean="0">
                <a:latin typeface="+mn-ea"/>
                <a:ea typeface="+mn-ea"/>
              </a:rPr>
              <a:t>。然而在日本国民中普及最广的运动是棒球，每年在夏季举办的全日本高中棒球</a:t>
            </a:r>
            <a:r>
              <a:rPr lang="zh-CN" altLang="en-US" sz="2000" dirty="0">
                <a:latin typeface="+mn-ea"/>
                <a:ea typeface="+mn-ea"/>
              </a:rPr>
              <a:t>大赛“甲子园”更是全国瞩目</a:t>
            </a:r>
            <a:r>
              <a:rPr lang="zh-CN" altLang="en-US" sz="2000" dirty="0" smtClean="0">
                <a:latin typeface="+mn-ea"/>
                <a:ea typeface="+mn-ea"/>
              </a:rPr>
              <a:t>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  <a:ea typeface="+mn-ea"/>
              </a:rPr>
              <a:t> </a:t>
            </a:r>
            <a:r>
              <a:rPr lang="en-US" altLang="zh-CN" sz="2000" dirty="0" smtClean="0">
                <a:latin typeface="+mn-ea"/>
                <a:ea typeface="+mn-ea"/>
              </a:rPr>
              <a:t>   </a:t>
            </a:r>
            <a:r>
              <a:rPr lang="zh-CN" altLang="en-US" sz="2000" dirty="0" smtClean="0">
                <a:latin typeface="+mn-ea"/>
                <a:ea typeface="+mn-ea"/>
              </a:rPr>
              <a:t>“甲子园”有</a:t>
            </a:r>
            <a:r>
              <a:rPr lang="zh-CN" altLang="en-US" sz="2000" dirty="0">
                <a:latin typeface="+mn-ea"/>
                <a:ea typeface="+mn-ea"/>
              </a:rPr>
              <a:t>很多</a:t>
            </a:r>
            <a:r>
              <a:rPr lang="zh-CN" altLang="en-US" sz="2000" dirty="0" smtClean="0">
                <a:latin typeface="+mn-ea"/>
                <a:ea typeface="+mn-ea"/>
              </a:rPr>
              <a:t>传统，每</a:t>
            </a:r>
            <a:r>
              <a:rPr lang="zh-CN" altLang="en-US" sz="2000" dirty="0">
                <a:latin typeface="+mn-ea"/>
                <a:ea typeface="+mn-ea"/>
              </a:rPr>
              <a:t>场比赛开始和结束</a:t>
            </a:r>
            <a:r>
              <a:rPr lang="zh-CN" altLang="en-US" sz="2000" dirty="0" smtClean="0">
                <a:latin typeface="+mn-ea"/>
                <a:ea typeface="+mn-ea"/>
              </a:rPr>
              <a:t>时，甲子园球场</a:t>
            </a:r>
            <a:r>
              <a:rPr lang="zh-CN" altLang="en-US" sz="2000" dirty="0">
                <a:latin typeface="+mn-ea"/>
                <a:ea typeface="+mn-ea"/>
              </a:rPr>
              <a:t>会拉响防空</a:t>
            </a:r>
            <a:r>
              <a:rPr lang="zh-CN" altLang="en-US" sz="2000" dirty="0" smtClean="0">
                <a:latin typeface="+mn-ea"/>
                <a:ea typeface="+mn-ea"/>
              </a:rPr>
              <a:t>警报，学校</a:t>
            </a:r>
            <a:r>
              <a:rPr lang="zh-CN" altLang="en-US" sz="2000" dirty="0">
                <a:latin typeface="+mn-ea"/>
                <a:ea typeface="+mn-ea"/>
              </a:rPr>
              <a:t>会</a:t>
            </a:r>
            <a:r>
              <a:rPr lang="zh-CN" altLang="en-US" sz="2000" dirty="0" smtClean="0">
                <a:latin typeface="+mn-ea"/>
                <a:ea typeface="+mn-ea"/>
              </a:rPr>
              <a:t>组织</a:t>
            </a:r>
            <a:r>
              <a:rPr lang="zh-CN" altLang="en-US" sz="2000" dirty="0">
                <a:latin typeface="+mn-ea"/>
                <a:ea typeface="+mn-ea"/>
              </a:rPr>
              <a:t>拉拉队</a:t>
            </a:r>
            <a:r>
              <a:rPr lang="zh-CN" altLang="en-US" sz="2000" dirty="0" smtClean="0">
                <a:latin typeface="+mn-ea"/>
                <a:ea typeface="+mn-ea"/>
              </a:rPr>
              <a:t>为</a:t>
            </a:r>
            <a:r>
              <a:rPr lang="zh-CN" altLang="en-US" sz="2000" dirty="0">
                <a:latin typeface="+mn-ea"/>
                <a:ea typeface="+mn-ea"/>
              </a:rPr>
              <a:t>比赛加油助兴，各种表演也是比赛看点之一</a:t>
            </a:r>
            <a:r>
              <a:rPr lang="zh-CN" altLang="en-US" sz="2000" dirty="0" smtClean="0">
                <a:latin typeface="+mn-ea"/>
                <a:ea typeface="+mn-ea"/>
              </a:rPr>
              <a:t>。输掉比赛的</a:t>
            </a:r>
            <a:r>
              <a:rPr lang="zh-CN" altLang="en-US" sz="2000" dirty="0">
                <a:latin typeface="+mn-ea"/>
                <a:ea typeface="+mn-ea"/>
              </a:rPr>
              <a:t>球队，</a:t>
            </a:r>
            <a:r>
              <a:rPr lang="zh-CN" altLang="en-US" sz="2000" dirty="0" smtClean="0">
                <a:latin typeface="+mn-ea"/>
                <a:ea typeface="+mn-ea"/>
              </a:rPr>
              <a:t>总会抓一</a:t>
            </a:r>
            <a:r>
              <a:rPr lang="zh-CN" altLang="en-US" sz="2000" dirty="0">
                <a:latin typeface="+mn-ea"/>
                <a:ea typeface="+mn-ea"/>
              </a:rPr>
              <a:t>把甲子园的泥土当做纪念，表示他们也曾经拿下地区优胜而能进入甲子园比赛，而这个时候，也是最感人的时候，因为往往落败的</a:t>
            </a:r>
            <a:r>
              <a:rPr lang="zh-CN" altLang="en-US" sz="2000" dirty="0" smtClean="0">
                <a:latin typeface="+mn-ea"/>
                <a:ea typeface="+mn-ea"/>
              </a:rPr>
              <a:t>球员们会</a:t>
            </a:r>
            <a:r>
              <a:rPr lang="zh-CN" altLang="en-US" sz="2000" dirty="0">
                <a:latin typeface="+mn-ea"/>
                <a:ea typeface="+mn-ea"/>
              </a:rPr>
              <a:t>跪在球场，哭着用双手挖球场里的泥土</a:t>
            </a:r>
            <a:r>
              <a:rPr lang="zh-CN" altLang="en-US" sz="2000" dirty="0" smtClean="0">
                <a:latin typeface="+mn-ea"/>
                <a:ea typeface="+mn-ea"/>
              </a:rPr>
              <a:t>，从而感动</a:t>
            </a:r>
            <a:r>
              <a:rPr lang="zh-CN" altLang="en-US" sz="2000" dirty="0">
                <a:latin typeface="+mn-ea"/>
                <a:ea typeface="+mn-ea"/>
              </a:rPr>
              <a:t>和激励着一批批学生为进入甲子园而努力</a:t>
            </a:r>
            <a:r>
              <a:rPr lang="zh-CN" altLang="en-US" sz="2000" dirty="0" smtClean="0">
                <a:latin typeface="+mn-ea"/>
                <a:ea typeface="+mn-ea"/>
              </a:rPr>
              <a:t>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        </a:t>
            </a:r>
          </a:p>
          <a:p>
            <a:endParaRPr lang="en-US" altLang="zh-CN" sz="2000" dirty="0" smtClean="0"/>
          </a:p>
        </p:txBody>
      </p:sp>
      <p:grpSp>
        <p:nvGrpSpPr>
          <p:cNvPr id="3" name="组合 8"/>
          <p:cNvGrpSpPr/>
          <p:nvPr/>
        </p:nvGrpSpPr>
        <p:grpSpPr>
          <a:xfrm>
            <a:off x="10655818" y="5066649"/>
            <a:ext cx="1202165" cy="1026532"/>
            <a:chOff x="10450860" y="5050883"/>
            <a:chExt cx="1202165" cy="1026532"/>
          </a:xfrm>
        </p:grpSpPr>
        <p:pic>
          <p:nvPicPr>
            <p:cNvPr id="10" name="图片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50860" y="5050883"/>
              <a:ext cx="1081421" cy="102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>
              <a:hlinkClick r:id="rId3" action="ppaction://hlinksldjump"/>
            </p:cNvPr>
            <p:cNvSpPr txBox="1"/>
            <p:nvPr/>
          </p:nvSpPr>
          <p:spPr>
            <a:xfrm>
              <a:off x="10593659" y="5430644"/>
              <a:ext cx="1059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　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戻り</a:t>
              </a:r>
              <a:endParaRPr lang="zh-CN" altLang="en-US" sz="14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  <p:pic>
        <p:nvPicPr>
          <p:cNvPr id="12" name="図 11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93088-234D-40C2-896B-5578CEA9A940}" type="datetime1">
              <a:rPr lang="zh-CN" altLang="en-US" smtClean="0"/>
              <a:pPr>
                <a:defRPr/>
              </a:pPr>
              <a:t>2017/3/18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grpSp>
        <p:nvGrpSpPr>
          <p:cNvPr id="5" name="组合 8"/>
          <p:cNvGrpSpPr/>
          <p:nvPr/>
        </p:nvGrpSpPr>
        <p:grpSpPr>
          <a:xfrm>
            <a:off x="10159914" y="5009320"/>
            <a:ext cx="1202165" cy="1026532"/>
            <a:chOff x="10450860" y="5050883"/>
            <a:chExt cx="1202165" cy="1026532"/>
          </a:xfrm>
        </p:grpSpPr>
        <p:pic>
          <p:nvPicPr>
            <p:cNvPr id="6" name="图片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50860" y="5050883"/>
              <a:ext cx="1081421" cy="102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10">
              <a:hlinkClick r:id="rId3" action="ppaction://hlinksldjump"/>
            </p:cNvPr>
            <p:cNvSpPr txBox="1"/>
            <p:nvPr/>
          </p:nvSpPr>
          <p:spPr>
            <a:xfrm>
              <a:off x="10593659" y="5430644"/>
              <a:ext cx="1059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　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戻り</a:t>
              </a:r>
              <a:endParaRPr lang="zh-CN" altLang="en-US" sz="14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4386020" y="2361429"/>
            <a:ext cx="29498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S Mincho" pitchFamily="49" charset="-128"/>
                <a:ea typeface="MS Mincho" pitchFamily="49" charset="-128"/>
              </a:rPr>
              <a:t>総合テスト</a:t>
            </a:r>
            <a:endParaRPr lang="zh-CN" alt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1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学習関連資料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sp>
        <p:nvSpPr>
          <p:cNvPr id="13" name="正方形/長方形 8"/>
          <p:cNvSpPr/>
          <p:nvPr/>
        </p:nvSpPr>
        <p:spPr>
          <a:xfrm>
            <a:off x="4536974" y="3402085"/>
            <a:ext cx="2711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S Mincho" pitchFamily="49" charset="-128"/>
                <a:ea typeface="MS Mincho" pitchFamily="49" charset="-128"/>
                <a:hlinkClick r:id="rId4" action="ppaction://hlinkfile"/>
              </a:rPr>
              <a:t>第</a:t>
            </a:r>
            <a:r>
              <a:rPr lang="zh-CN" altLang="en-US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S Mincho" pitchFamily="49" charset="-128"/>
                <a:ea typeface="MS Mincho" pitchFamily="49" charset="-128"/>
                <a:hlinkClick r:id="rId4" action="ppaction://hlinkfile"/>
              </a:rPr>
              <a:t>八</a:t>
            </a:r>
            <a:r>
              <a:rPr lang="ja-JP" altLang="en-US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S Mincho" pitchFamily="49" charset="-128"/>
                <a:ea typeface="MS Mincho" pitchFamily="49" charset="-128"/>
                <a:hlinkClick r:id="rId4" action="ppaction://hlinkfile"/>
              </a:rPr>
              <a:t>課（テスト）</a:t>
            </a:r>
            <a:endParaRPr lang="zh-CN" altLang="en-US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　　導入</a:t>
            </a:r>
            <a:endParaRPr lang="zh-CN" altLang="en-US" sz="2800" b="1" dirty="0">
              <a:solidFill>
                <a:srgbClr val="FFFFFF"/>
              </a:solidFill>
              <a:latin typeface="Adobe 黑体 Std R" pitchFamily="2" charset="-122"/>
              <a:ea typeface="Adobe 黑体 Std R" pitchFamily="2" charset="-122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65738" y="1529255"/>
            <a:ext cx="90494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日本の中国人と日本人、どこが違う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？中国人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は話し声が大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きい、日本人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は話し声が小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さい。日本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は単一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民族の島国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で、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お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互いに良く知っているので言葉数自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体が少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ない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。和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室の部屋は紙一重のふすまで分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かれているため、大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きな声は隣に響くから自然に声が小さくなる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。中国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は多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民族の大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陸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国で、大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きな声で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自己主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張しないと回りに無視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される。町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で遭遇する喧嘩も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、声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のでっかいほうが多分正しいと皆が思いがち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。するとこれもまた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自然に声が大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きくなる。</a:t>
            </a:r>
            <a:endParaRPr lang="ja-JP" altLang="en-US" sz="2000" dirty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１、みなさんは他人と比較したりしますか。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２、もしするとしたら、いつも何を比較しますか。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３、例えば、買い物をするとき、商品の比較をしますか。</a:t>
            </a:r>
            <a:endParaRPr lang="zh-CN" altLang="en-US" sz="2000" dirty="0">
              <a:latin typeface="MS Mincho" pitchFamily="49" charset="-128"/>
              <a:ea typeface="MS Mincho" pitchFamily="49" charset="-128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450860" y="5050883"/>
            <a:ext cx="1202165" cy="1026532"/>
            <a:chOff x="10450860" y="5050883"/>
            <a:chExt cx="1202165" cy="1026532"/>
          </a:xfrm>
        </p:grpSpPr>
        <p:pic>
          <p:nvPicPr>
            <p:cNvPr id="9" name="图片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50860" y="5050883"/>
              <a:ext cx="1081421" cy="102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>
              <a:off x="10593659" y="5430644"/>
              <a:ext cx="1059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　戻り</a:t>
              </a:r>
              <a:endParaRPr lang="zh-CN" altLang="en-US" sz="14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58400" y="6434253"/>
            <a:ext cx="1973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chemeClr val="bg1"/>
                </a:solidFill>
              </a:rPr>
              <a:t>标准商务基础日语（第一册）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00A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圆角矩形 5"/>
          <p:cNvSpPr>
            <a:spLocks noChangeArrowheads="1"/>
          </p:cNvSpPr>
          <p:nvPr/>
        </p:nvSpPr>
        <p:spPr bwMode="auto">
          <a:xfrm>
            <a:off x="983776" y="301081"/>
            <a:ext cx="4273605" cy="734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400" b="1" dirty="0">
                <a:solidFill>
                  <a:srgbClr val="00A0E9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相撲</a:t>
            </a:r>
            <a:r>
              <a:rPr lang="ja-JP" altLang="en-US" sz="2400" b="1" dirty="0" smtClean="0">
                <a:solidFill>
                  <a:srgbClr val="00A0E9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を紹介しよう</a:t>
            </a:r>
            <a:endParaRPr lang="en-US" sz="2400" b="1" dirty="0">
              <a:solidFill>
                <a:srgbClr val="00A0E9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179" y="1059052"/>
            <a:ext cx="61485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  　　　　　　</a:t>
            </a:r>
            <a:endParaRPr lang="en-US" altLang="ja-JP" sz="2000" b="1" dirty="0" smtClean="0">
              <a:solidFill>
                <a:schemeClr val="bg1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 smtClean="0">
                <a:latin typeface="MS Mincho" pitchFamily="49" charset="-128"/>
                <a:ea typeface="MS Mincho" pitchFamily="49" charset="-128"/>
              </a:rPr>
              <a:t>　　</a:t>
            </a:r>
            <a:r>
              <a:rPr lang="ja-JP" altLang="en-US" sz="2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相</a:t>
            </a:r>
            <a:r>
              <a:rPr lang="ja-JP" altLang="en-US" sz="20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撲（すもう）は、土</a:t>
            </a:r>
            <a:r>
              <a:rPr lang="ja-JP" altLang="en-US" sz="2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俵（どひょう）の</a:t>
            </a:r>
            <a:r>
              <a:rPr lang="ja-JP" altLang="en-US" sz="20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上で</a:t>
            </a:r>
            <a:r>
              <a:rPr lang="ja-JP" altLang="en-US" sz="2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力士（りきし）が</a:t>
            </a:r>
            <a:r>
              <a:rPr lang="ja-JP" altLang="en-US" sz="20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組合って戦う形を取る日本古来の神</a:t>
            </a:r>
            <a:r>
              <a:rPr lang="ja-JP" altLang="en-US" sz="2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事（しんじ）や</a:t>
            </a:r>
            <a:r>
              <a:rPr lang="ja-JP" altLang="en-US" sz="20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祭りであり、同時に</a:t>
            </a:r>
            <a:r>
              <a:rPr lang="ja-JP" altLang="en-US" sz="2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武芸（ぶげい）でもあり</a:t>
            </a:r>
            <a:r>
              <a:rPr lang="ja-JP" altLang="en-US" sz="20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武道</a:t>
            </a:r>
            <a:r>
              <a:rPr lang="ja-JP" altLang="en-US" sz="2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でもある「</a:t>
            </a:r>
            <a:r>
              <a:rPr lang="ja-JP" altLang="en-US" sz="20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弓取り式」の本来の意味</a:t>
            </a:r>
            <a:r>
              <a:rPr lang="ja-JP" altLang="en-US" sz="2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から。</a:t>
            </a:r>
            <a:r>
              <a:rPr lang="ja-JP" altLang="en-US" sz="20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古くから祝</a:t>
            </a:r>
            <a:r>
              <a:rPr lang="ja-JP" altLang="en-US" sz="2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儀（しゅうぎ）「懸</a:t>
            </a:r>
            <a:r>
              <a:rPr lang="ja-JP" altLang="en-US" sz="20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賞</a:t>
            </a:r>
            <a:r>
              <a:rPr lang="ja-JP" altLang="en-US" sz="2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金（けんしょうきん）という</a:t>
            </a:r>
            <a:r>
              <a:rPr lang="ja-JP" altLang="en-US" sz="20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表</a:t>
            </a:r>
            <a:r>
              <a:rPr lang="ja-JP" altLang="en-US" sz="2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現」を</a:t>
            </a:r>
            <a:r>
              <a:rPr lang="ja-JP" altLang="en-US" sz="20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得るための興</a:t>
            </a:r>
            <a:r>
              <a:rPr lang="ja-JP" altLang="en-US" sz="2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行（こうぎょう）として</a:t>
            </a:r>
            <a:r>
              <a:rPr lang="ja-JP" altLang="en-US" sz="20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、大相撲が行われている。近年では、日本由来の武道・格闘技・スポーツとして国際的にも行われている。</a:t>
            </a:r>
            <a:endParaRPr lang="zh-CN" altLang="en-US" sz="2000" dirty="0">
              <a:solidFill>
                <a:schemeClr val="bg1"/>
              </a:solidFill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14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26995" cy="152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hlinkClick r:id="rId3" action="ppaction://hlinksldjump"/>
          </p:cNvPr>
          <p:cNvSpPr txBox="1"/>
          <p:nvPr/>
        </p:nvSpPr>
        <p:spPr>
          <a:xfrm>
            <a:off x="11132634" y="6049410"/>
            <a:ext cx="1059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14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り</a:t>
            </a:r>
            <a:endParaRPr lang="zh-CN" altLang="en-US" sz="1400" dirty="0">
              <a:solidFill>
                <a:schemeClr val="bg1"/>
              </a:solidFill>
              <a:latin typeface="MS Mincho" pitchFamily="49" charset="-128"/>
              <a:ea typeface="MS Mincho" pitchFamily="49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204838" y="4379631"/>
            <a:ext cx="4792717" cy="1021996"/>
            <a:chOff x="7047186" y="1059052"/>
            <a:chExt cx="4792717" cy="1021996"/>
          </a:xfrm>
        </p:grpSpPr>
        <p:sp>
          <p:nvSpPr>
            <p:cNvPr id="5" name="矩形 4"/>
            <p:cNvSpPr/>
            <p:nvPr/>
          </p:nvSpPr>
          <p:spPr bwMode="auto">
            <a:xfrm>
              <a:off x="7047186" y="1059052"/>
              <a:ext cx="4615131" cy="1021996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315200" y="1340042"/>
              <a:ext cx="45247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Mincho" pitchFamily="49" charset="-128"/>
                  <a:ea typeface="MS Mincho" pitchFamily="49" charset="-128"/>
                  <a:hlinkClick r:id="rId4" action="ppaction://hlinkfile"/>
                </a:rPr>
                <a:t>朝青龍の大相撲</a:t>
              </a:r>
              <a:r>
                <a:rPr lang="ja-JP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Mincho" pitchFamily="49" charset="-128"/>
                  <a:ea typeface="MS Mincho" pitchFamily="49" charset="-128"/>
                  <a:hlinkClick r:id="rId4" action="ppaction://hlinkfile"/>
                </a:rPr>
                <a:t>ダイジェスト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497" y="1522025"/>
            <a:ext cx="5593986" cy="50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9835" y="1200942"/>
            <a:ext cx="3810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475" y="479425"/>
            <a:ext cx="56578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643677" y="1177636"/>
            <a:ext cx="1415772" cy="42949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C00000"/>
                </a:solidFill>
                <a:latin typeface="MS Mincho" pitchFamily="49" charset="-128"/>
                <a:ea typeface="MS Mincho" pitchFamily="49" charset="-128"/>
              </a:rPr>
              <a:t>終わり</a:t>
            </a:r>
            <a:endParaRPr lang="zh-CN" altLang="en-US" sz="8000" dirty="0">
              <a:solidFill>
                <a:srgbClr val="C00000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　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学習目標</a:t>
            </a:r>
            <a:endParaRPr lang="zh-CN" altLang="en-US" sz="2800" b="1" dirty="0">
              <a:solidFill>
                <a:srgbClr val="FFFFFF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pic>
        <p:nvPicPr>
          <p:cNvPr id="9" name="图片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389" y="845152"/>
            <a:ext cx="4096011" cy="87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608" y="2800073"/>
            <a:ext cx="4392338" cy="8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891861" y="1119349"/>
            <a:ext cx="3137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語用技能</a:t>
            </a:r>
            <a:endParaRPr lang="zh-CN" altLang="en-US" sz="2000" b="1" dirty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6455" y="1481954"/>
            <a:ext cx="7015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１）物を比較することができる。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２）好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き嫌い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や趣味などを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言えること</a:t>
            </a:r>
            <a:r>
              <a:rPr lang="ja-JP" altLang="en-US" sz="2000" dirty="0"/>
              <a:t>。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３）理由を説明できること。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70690" y="3058504"/>
            <a:ext cx="3058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文法知識</a:t>
            </a:r>
            <a:endParaRPr lang="zh-CN" altLang="en-US" sz="2000" b="1" dirty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3034" y="3421111"/>
            <a:ext cx="86378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/>
              <a:t>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１）～は～が～です。　　　　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　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　　　　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２）比較文法（より、ほど） 　　　　　　　　　  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３）～と～とどちらが～ですか。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４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）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～（の中）で～がいちばん～ですか。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５）いつも・よく・時々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　６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）ですから（だから）</a:t>
            </a:r>
            <a:endParaRPr lang="en-US" altLang="ja-JP" sz="2000" dirty="0">
              <a:latin typeface="MS Mincho" pitchFamily="49" charset="-128"/>
              <a:ea typeface="MS Mincho" pitchFamily="49" charset="-128"/>
            </a:endParaRPr>
          </a:p>
          <a:p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10450860" y="5050883"/>
            <a:ext cx="1202165" cy="1026532"/>
            <a:chOff x="10450860" y="5050883"/>
            <a:chExt cx="1202165" cy="1026532"/>
          </a:xfrm>
        </p:grpSpPr>
        <p:pic>
          <p:nvPicPr>
            <p:cNvPr id="19" name="图片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50860" y="5050883"/>
              <a:ext cx="1081421" cy="102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>
              <a:hlinkClick r:id="rId4" action="ppaction://hlinksldjump"/>
            </p:cNvPr>
            <p:cNvSpPr txBox="1"/>
            <p:nvPr/>
          </p:nvSpPr>
          <p:spPr>
            <a:xfrm>
              <a:off x="10593659" y="5430644"/>
              <a:ext cx="1059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　戻り</a:t>
              </a:r>
              <a:endParaRPr lang="zh-CN" altLang="en-US" sz="14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058400" y="6434253"/>
            <a:ext cx="1973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chemeClr val="bg1"/>
                </a:solidFill>
              </a:rPr>
              <a:t>标准商务基础日语（第一册）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　　　　　</a:t>
            </a:r>
            <a:endParaRPr lang="zh-CN" altLang="en-US" sz="4000" b="1" dirty="0">
              <a:solidFill>
                <a:srgbClr val="FFFFFF"/>
              </a:solidFill>
              <a:latin typeface="Adobe 黑体 Std R" pitchFamily="2" charset="-122"/>
              <a:ea typeface="Adobe 黑体 Std R" pitchFamily="2" charset="-122"/>
              <a:sym typeface="Adobe 黑体 Std R" pitchFamily="2" charset="-122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65813" y="2311986"/>
            <a:ext cx="2549204" cy="1468452"/>
            <a:chOff x="0" y="0"/>
            <a:chExt cx="7823200" cy="4507347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0" y="350983"/>
              <a:ext cx="7823200" cy="4156364"/>
              <a:chOff x="0" y="0"/>
              <a:chExt cx="7823200" cy="4156364"/>
            </a:xfrm>
          </p:grpSpPr>
          <p:sp>
            <p:nvSpPr>
              <p:cNvPr id="18467" name="圆角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4156364"/>
              </a:xfrm>
              <a:prstGeom prst="roundRect">
                <a:avLst>
                  <a:gd name="adj" fmla="val 16667"/>
                </a:avLst>
              </a:prstGeom>
              <a:solidFill>
                <a:srgbClr val="00A0E9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468" name="圆角矩形 13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86326" y="184728"/>
                <a:ext cx="7250547" cy="366683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ja-JP" sz="2400" b="1" dirty="0" smtClean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  <a:p>
                <a:pPr algn="ctr"/>
                <a:r>
                  <a:rPr lang="ja-JP" alt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MS Mincho" pitchFamily="49" charset="-128"/>
                    <a:ea typeface="MS Mincho" pitchFamily="49" charset="-128"/>
                    <a:sym typeface="宋体" pitchFamily="2" charset="-122"/>
                  </a:rPr>
                  <a:t>重要な単語</a:t>
                </a:r>
                <a:endParaRPr lang="zh-CN" altLang="en-US" sz="2400" b="1" dirty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</p:txBody>
          </p:sp>
          <p:sp>
            <p:nvSpPr>
              <p:cNvPr id="18469" name="矩形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831273"/>
              </a:xfrm>
              <a:prstGeom prst="rect">
                <a:avLst/>
              </a:prstGeom>
              <a:solidFill>
                <a:srgbClr val="E1002A"/>
              </a:solidFill>
              <a:ln w="12700">
                <a:solidFill>
                  <a:srgbClr val="42719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pic>
          <p:nvPicPr>
            <p:cNvPr id="18466" name="图片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8944" y="0"/>
              <a:ext cx="1285312" cy="182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810873" y="2350050"/>
            <a:ext cx="2549204" cy="1468452"/>
            <a:chOff x="0" y="0"/>
            <a:chExt cx="7823200" cy="4507347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350983"/>
              <a:ext cx="7823200" cy="4156364"/>
              <a:chOff x="0" y="0"/>
              <a:chExt cx="7823200" cy="4156364"/>
            </a:xfrm>
          </p:grpSpPr>
          <p:sp>
            <p:nvSpPr>
              <p:cNvPr id="18460" name="圆角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4156364"/>
              </a:xfrm>
              <a:prstGeom prst="roundRect">
                <a:avLst>
                  <a:gd name="adj" fmla="val 16667"/>
                </a:avLst>
              </a:prstGeom>
              <a:solidFill>
                <a:srgbClr val="00A0E9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461" name="圆角矩形 19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86326" y="184728"/>
                <a:ext cx="7250547" cy="366683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ja-JP" sz="2800" b="1" dirty="0" smtClean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  <a:p>
                <a:pPr algn="ctr"/>
                <a:r>
                  <a:rPr lang="ja-JP" alt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MS Mincho" pitchFamily="49" charset="-128"/>
                    <a:ea typeface="MS Mincho" pitchFamily="49" charset="-128"/>
                    <a:sym typeface="宋体" pitchFamily="2" charset="-122"/>
                  </a:rPr>
                  <a:t>文法と練習</a:t>
                </a:r>
                <a:endParaRPr lang="zh-CN" altLang="en-US" sz="2400" b="1" dirty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</p:txBody>
          </p:sp>
          <p:sp>
            <p:nvSpPr>
              <p:cNvPr id="18462" name="矩形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831273"/>
              </a:xfrm>
              <a:prstGeom prst="rect">
                <a:avLst/>
              </a:prstGeom>
              <a:solidFill>
                <a:srgbClr val="E1002A"/>
              </a:solidFill>
              <a:ln w="12700">
                <a:solidFill>
                  <a:srgbClr val="42719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pic>
          <p:nvPicPr>
            <p:cNvPr id="18459" name="图片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8944" y="0"/>
              <a:ext cx="1285312" cy="182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组合 50"/>
          <p:cNvGrpSpPr/>
          <p:nvPr/>
        </p:nvGrpSpPr>
        <p:grpSpPr>
          <a:xfrm>
            <a:off x="10450860" y="5050883"/>
            <a:ext cx="1202165" cy="1026532"/>
            <a:chOff x="10450860" y="5050883"/>
            <a:chExt cx="1202165" cy="1026532"/>
          </a:xfrm>
        </p:grpSpPr>
        <p:pic>
          <p:nvPicPr>
            <p:cNvPr id="52" name="图片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50860" y="5050883"/>
              <a:ext cx="1081421" cy="102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52">
              <a:hlinkClick r:id="rId6" action="ppaction://hlinksldjump"/>
            </p:cNvPr>
            <p:cNvSpPr txBox="1"/>
            <p:nvPr/>
          </p:nvSpPr>
          <p:spPr>
            <a:xfrm>
              <a:off x="10593659" y="5430644"/>
              <a:ext cx="1059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　戻り</a:t>
              </a:r>
              <a:endParaRPr lang="zh-CN" altLang="en-US" sz="14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  <p:sp>
        <p:nvSpPr>
          <p:cNvPr id="54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　会話</a:t>
            </a:r>
            <a:r>
              <a:rPr lang="en-US" altLang="ja-JP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1</a:t>
            </a:r>
            <a:endParaRPr lang="zh-CN" altLang="en-US" sz="2800" b="1" dirty="0">
              <a:solidFill>
                <a:srgbClr val="FFFFFF"/>
              </a:solidFill>
              <a:latin typeface="Adobe 黑体 Std R" pitchFamily="2" charset="-122"/>
              <a:ea typeface="Adobe 黑体 Std R" pitchFamily="2" charset="-122"/>
              <a:sym typeface="Adobe 黑体 Std R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058400" y="6434253"/>
            <a:ext cx="1973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chemeClr val="bg1"/>
                </a:solidFill>
              </a:rPr>
              <a:t>标准商务基础日语（第一册）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grpSp>
        <p:nvGrpSpPr>
          <p:cNvPr id="56" name="Group 18"/>
          <p:cNvGrpSpPr>
            <a:grpSpLocks/>
          </p:cNvGrpSpPr>
          <p:nvPr/>
        </p:nvGrpSpPr>
        <p:grpSpPr bwMode="auto">
          <a:xfrm>
            <a:off x="8463199" y="2360560"/>
            <a:ext cx="2549204" cy="1468452"/>
            <a:chOff x="0" y="0"/>
            <a:chExt cx="7823200" cy="4507347"/>
          </a:xfrm>
        </p:grpSpPr>
        <p:grpSp>
          <p:nvGrpSpPr>
            <p:cNvPr id="57" name="Group 19"/>
            <p:cNvGrpSpPr>
              <a:grpSpLocks/>
            </p:cNvGrpSpPr>
            <p:nvPr/>
          </p:nvGrpSpPr>
          <p:grpSpPr bwMode="auto">
            <a:xfrm>
              <a:off x="0" y="350983"/>
              <a:ext cx="7823200" cy="4156364"/>
              <a:chOff x="0" y="0"/>
              <a:chExt cx="7823200" cy="4156364"/>
            </a:xfrm>
          </p:grpSpPr>
          <p:sp>
            <p:nvSpPr>
              <p:cNvPr id="59" name="圆角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4156364"/>
              </a:xfrm>
              <a:prstGeom prst="roundRect">
                <a:avLst>
                  <a:gd name="adj" fmla="val 16667"/>
                </a:avLst>
              </a:prstGeom>
              <a:solidFill>
                <a:srgbClr val="00A0E9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0" name="圆角矩形 19">
                <a:hlinkClick r:id="rId7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86326" y="184728"/>
                <a:ext cx="7250547" cy="366683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ja-JP" sz="2800" b="1" dirty="0" smtClean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  <a:p>
                <a:pPr algn="ctr"/>
                <a:r>
                  <a:rPr lang="ja-JP" alt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MS Mincho" pitchFamily="49" charset="-128"/>
                    <a:ea typeface="MS Mincho" pitchFamily="49" charset="-128"/>
                    <a:sym typeface="宋体" pitchFamily="2" charset="-122"/>
                  </a:rPr>
                  <a:t>重要表現</a:t>
                </a:r>
                <a:r>
                  <a:rPr lang="ja-JP" altLang="en-US" sz="2400" b="1" dirty="0" smtClean="0">
                    <a:solidFill>
                      <a:srgbClr val="0070C0"/>
                    </a:solidFill>
                    <a:latin typeface="MS Mincho" pitchFamily="49" charset="-128"/>
                    <a:ea typeface="MS Mincho" pitchFamily="49" charset="-128"/>
                  </a:rPr>
                  <a:t> </a:t>
                </a:r>
                <a:r>
                  <a:rPr lang="ja-JP" altLang="en-US" sz="2000" b="1" dirty="0" smtClean="0">
                    <a:solidFill>
                      <a:srgbClr val="0070C0"/>
                    </a:solidFill>
                    <a:latin typeface="MS Mincho" pitchFamily="49" charset="-128"/>
                    <a:ea typeface="MS Mincho" pitchFamily="49" charset="-128"/>
                  </a:rPr>
                  <a:t>　　　</a:t>
                </a:r>
                <a:endParaRPr lang="zh-CN" altLang="en-US" sz="2000" b="1" dirty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</p:txBody>
          </p:sp>
          <p:sp>
            <p:nvSpPr>
              <p:cNvPr id="61" name="矩形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831273"/>
              </a:xfrm>
              <a:prstGeom prst="rect">
                <a:avLst/>
              </a:prstGeom>
              <a:solidFill>
                <a:srgbClr val="E1002A"/>
              </a:solidFill>
              <a:ln w="12700">
                <a:solidFill>
                  <a:srgbClr val="42719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pic>
          <p:nvPicPr>
            <p:cNvPr id="58" name="图片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8944" y="0"/>
              <a:ext cx="1285312" cy="182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会話１（重要な単語）</a:t>
            </a:r>
            <a:endParaRPr lang="zh-CN" altLang="en-US" sz="2800" b="1" dirty="0">
              <a:solidFill>
                <a:srgbClr val="FFFFFF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08083" y="1024760"/>
            <a:ext cx="94826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1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）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ちょうど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[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副词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]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：</a:t>
            </a:r>
            <a:endParaRPr lang="en-US" altLang="ja-JP" sz="2000" b="1" dirty="0" smtClean="0">
              <a:solidFill>
                <a:schemeClr val="accent1">
                  <a:lumMod val="75000"/>
                </a:schemeClr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 smtClean="0"/>
              <a:t>         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  </a:t>
            </a:r>
            <a:r>
              <a:rPr lang="zh-CN" altLang="en-US" sz="2000" dirty="0" smtClean="0"/>
              <a:t>整、正；正好、恰好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         </a:t>
            </a:r>
            <a:r>
              <a:rPr lang="zh-CN" altLang="en-US" sz="2000" dirty="0" smtClean="0"/>
              <a:t>　</a:t>
            </a:r>
            <a:r>
              <a:rPr lang="zh-CN" altLang="en-US" sz="2000" dirty="0"/>
              <a:t> </a:t>
            </a:r>
            <a:r>
              <a:rPr lang="zh-CN" altLang="en-US" sz="2000" dirty="0" smtClean="0"/>
              <a:t> 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例：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あと２分でちょうど１時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です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。</a:t>
            </a:r>
            <a:r>
              <a:rPr lang="ja-JP" altLang="en-US" sz="2000" dirty="0" smtClean="0"/>
              <a:t>（</a:t>
            </a:r>
            <a:r>
              <a:rPr lang="zh-CN" altLang="en-US" sz="2000" dirty="0" smtClean="0"/>
              <a:t>差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分钟一点整。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　　　   ちょうどいいところで来た。　（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来的正好。）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2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）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パンフレット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[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名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]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：</a:t>
            </a:r>
            <a:endParaRPr lang="en-US" altLang="ja-JP" sz="2000" b="1" dirty="0" smtClean="0">
              <a:solidFill>
                <a:schemeClr val="accent1">
                  <a:lumMod val="75000"/>
                </a:schemeClr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               </a:t>
            </a:r>
            <a:r>
              <a:rPr lang="zh-CN" altLang="en-US" sz="2000" dirty="0" smtClean="0"/>
              <a:t>小册子、宣传册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　　　　</a:t>
            </a:r>
            <a:endParaRPr lang="en-US" altLang="ja-JP" sz="20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10446707" y="5050883"/>
            <a:ext cx="1131162" cy="1026532"/>
            <a:chOff x="10446707" y="5050883"/>
            <a:chExt cx="1131162" cy="1026532"/>
          </a:xfrm>
        </p:grpSpPr>
        <p:pic>
          <p:nvPicPr>
            <p:cNvPr id="14" name="图片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50860" y="5050883"/>
              <a:ext cx="1081421" cy="102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>
              <a:hlinkClick r:id="rId3" action="ppaction://hlinksldjump"/>
            </p:cNvPr>
            <p:cNvSpPr txBox="1"/>
            <p:nvPr/>
          </p:nvSpPr>
          <p:spPr>
            <a:xfrm>
              <a:off x="10446707" y="5493274"/>
              <a:ext cx="1131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　　</a:t>
              </a:r>
              <a:r>
                <a:rPr lang="ja-JP" altLang="en-US" sz="1400" b="1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戻り</a:t>
              </a:r>
              <a:endParaRPr lang="zh-CN" altLang="en-US" sz="1400" b="1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058400" y="6434253"/>
            <a:ext cx="1973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chemeClr val="bg1"/>
                </a:solidFill>
              </a:rPr>
              <a:t>标准商务基础日语（第一册）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7698" y="3109066"/>
            <a:ext cx="4716000" cy="2699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会話１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42256" y="1464862"/>
            <a:ext cx="9049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１　～と　～と　どちらが　～　ですか。</a:t>
            </a:r>
            <a:endParaRPr lang="en-US" altLang="ja-JP" sz="2000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endParaRPr lang="en-US" altLang="ja-JP" sz="2000" dirty="0" smtClean="0">
              <a:solidFill>
                <a:srgbClr val="0070C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41677" y="1931831"/>
            <a:ext cx="969060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000" b="1" dirty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Ｑ　：Ｎ</a:t>
            </a:r>
            <a:r>
              <a:rPr lang="en-US" altLang="ja-JP" sz="2000" b="1" dirty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</a:t>
            </a:r>
            <a:r>
              <a:rPr lang="ja-JP" altLang="en-US" sz="2000" b="1" dirty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　と　Ｎ</a:t>
            </a:r>
            <a:r>
              <a:rPr lang="en-US" altLang="ja-JP" sz="2000" b="1" dirty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lang="ja-JP" altLang="en-US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　と　どちらが　Ａい／</a:t>
            </a:r>
            <a:r>
              <a:rPr lang="ja-JP" altLang="en-US" sz="2000" b="1" dirty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ＡＮ</a:t>
            </a:r>
            <a:r>
              <a:rPr lang="ja-JP" altLang="en-US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ですか。</a:t>
            </a: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Ａ</a:t>
            </a:r>
            <a:r>
              <a:rPr lang="en-US" altLang="ja-JP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</a:t>
            </a:r>
            <a:r>
              <a:rPr lang="ja-JP" altLang="en-US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：（Ｎ</a:t>
            </a:r>
            <a:r>
              <a:rPr lang="en-US" altLang="ja-JP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lang="ja-JP" altLang="en-US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／Ｎ</a:t>
            </a:r>
            <a:r>
              <a:rPr lang="en-US" altLang="ja-JP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</a:t>
            </a:r>
            <a:r>
              <a:rPr lang="ja-JP" altLang="en-US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　より）　Ｎ</a:t>
            </a:r>
            <a:r>
              <a:rPr lang="en-US" altLang="ja-JP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</a:t>
            </a:r>
            <a:r>
              <a:rPr lang="ja-JP" altLang="en-US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／Ｎ</a:t>
            </a:r>
            <a:r>
              <a:rPr lang="en-US" altLang="ja-JP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lang="ja-JP" altLang="en-US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　のほうが　Ａい／ＡＮ　　です。</a:t>
            </a: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Ａ</a:t>
            </a:r>
            <a:r>
              <a:rPr lang="en-US" altLang="ja-JP" sz="2000" b="1" dirty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lang="ja-JP" altLang="en-US" sz="2000" b="1" dirty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：同</a:t>
            </a:r>
            <a:r>
              <a:rPr lang="ja-JP" altLang="en-US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じぐらいです</a:t>
            </a:r>
            <a:r>
              <a:rPr lang="ja-JP" altLang="en-US" sz="2000" b="1" dirty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。／</a:t>
            </a:r>
            <a:r>
              <a:rPr lang="ja-JP" altLang="en-US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どちらも～です。</a:t>
            </a:r>
            <a:r>
              <a:rPr lang="ja-JP" altLang="en-US" sz="2000" b="1" dirty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／ </a:t>
            </a:r>
            <a:r>
              <a:rPr lang="ja-JP" altLang="en-US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ではありません。</a:t>
            </a:r>
            <a:endParaRPr lang="en-US" altLang="ja-JP" sz="2000" b="1" dirty="0" smtClean="0">
              <a:solidFill>
                <a:srgbClr val="0070C0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ja-JP" altLang="en-US" sz="2000" b="1" dirty="0">
              <a:solidFill>
                <a:srgbClr val="0070C0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説明：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该句型用于二者的比较，意为“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N1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和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N2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，哪个更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……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？”。二者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比较时用疑</a:t>
            </a:r>
            <a:endParaRPr lang="en-US" altLang="zh-CN" sz="20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            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问词 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「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どちら</a:t>
            </a:r>
            <a:r>
              <a:rPr lang="ja-JP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」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来提问，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作出选择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后用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A1</a:t>
            </a:r>
            <a:r>
              <a:rPr lang="zh-CN" alt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回答。如果二者程度相当，则用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A2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            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作答。</a:t>
            </a:r>
            <a:endParaRPr lang="zh-CN" altLang="en-US" sz="20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図 1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会話１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2256" y="1464862"/>
            <a:ext cx="9049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１　～と　～と　どちらが　～　ですか。</a:t>
            </a:r>
            <a:endParaRPr lang="en-US" altLang="ja-JP" sz="2000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endParaRPr lang="en-US" altLang="ja-JP" sz="2000" dirty="0" smtClean="0">
              <a:solidFill>
                <a:srgbClr val="0070C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41677" y="1931831"/>
            <a:ext cx="96906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例</a:t>
            </a:r>
            <a:r>
              <a:rPr lang="ja-JP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endParaRPr lang="en-US" altLang="ja-JP" sz="20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+mn-ea"/>
                <a:ea typeface="+mn-ea"/>
              </a:rPr>
              <a:t>　　　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東京の冬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と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北京の冬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とどちらが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寒い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ですか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。</a:t>
            </a:r>
            <a:endParaRPr lang="en-US" altLang="ja-JP" sz="20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（东京的冬天</a:t>
            </a:r>
            <a:r>
              <a:rPr lang="zh-CN" altLang="en-US" sz="2000" dirty="0" smtClean="0">
                <a:latin typeface="+mn-ea"/>
                <a:cs typeface="Times New Roman" pitchFamily="18" charset="0"/>
              </a:rPr>
              <a:t>和北京的冬天，哪个冷？</a:t>
            </a:r>
            <a:r>
              <a:rPr lang="zh-CN" altLang="en-US" sz="2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）</a:t>
            </a:r>
            <a:endParaRPr lang="en-US" altLang="ja-JP" sz="20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　　　東京の冬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より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北京の冬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のほう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が寒い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です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。</a:t>
            </a:r>
            <a:endParaRPr lang="en-US" altLang="ja-JP" sz="20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 smtClean="0">
                <a:latin typeface="+mn-ea"/>
                <a:ea typeface="+mn-ea"/>
              </a:rPr>
              <a:t>        （与东京的冬天相比，北京的冬天冷。）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　　　</a:t>
            </a:r>
            <a:r>
              <a:rPr lang="ja-JP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野</a:t>
            </a:r>
            <a:r>
              <a:rPr lang="ja-JP" altLang="en-US" sz="2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球</a:t>
            </a:r>
            <a:r>
              <a:rPr lang="ja-JP" altLang="en-US" sz="2000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と</a:t>
            </a:r>
            <a:r>
              <a:rPr lang="ja-JP" altLang="en-US" sz="2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サッカー</a:t>
            </a:r>
            <a:r>
              <a:rPr lang="ja-JP" altLang="en-US" sz="2000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とどちらが</a:t>
            </a:r>
            <a:r>
              <a:rPr lang="ja-JP" altLang="en-US" sz="2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好き</a:t>
            </a:r>
            <a:r>
              <a:rPr lang="ja-JP" altLang="en-US" sz="2000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ですか</a:t>
            </a:r>
            <a:r>
              <a:rPr lang="ja-JP" altLang="en-US" sz="2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。</a:t>
            </a:r>
            <a:r>
              <a:rPr lang="ja-JP" altLang="en-US" sz="2000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　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r>
              <a:rPr lang="zh-CN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（</a:t>
            </a:r>
            <a:r>
              <a:rPr lang="zh-CN" altLang="en-US" sz="2000" dirty="0" smtClean="0">
                <a:latin typeface="+mn-ea"/>
                <a:ea typeface="+mn-ea"/>
                <a:cs typeface="Times New Roman" pitchFamily="18" charset="0"/>
              </a:rPr>
              <a:t>棒球和足球，喜欢哪个？</a:t>
            </a:r>
            <a:r>
              <a:rPr lang="zh-CN" altLang="en-US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）</a:t>
            </a:r>
            <a:endParaRPr lang="en-US" altLang="ja-JP" sz="20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　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　　どちらも</a:t>
            </a:r>
            <a:r>
              <a:rPr lang="ja-JP" altLang="en-US" sz="2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好き</a:t>
            </a:r>
            <a:r>
              <a:rPr lang="ja-JP" altLang="en-US" sz="2000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です</a:t>
            </a:r>
            <a:r>
              <a:rPr lang="ja-JP" altLang="en-US" sz="2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。</a:t>
            </a:r>
            <a:r>
              <a:rPr lang="ja-JP" altLang="en-US" sz="2000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　　　　                           </a:t>
            </a:r>
            <a:r>
              <a:rPr lang="zh-CN" altLang="en-US" sz="2000" dirty="0" smtClean="0">
                <a:latin typeface="+mn-ea"/>
                <a:ea typeface="+mn-ea"/>
              </a:rPr>
              <a:t>（</a:t>
            </a:r>
            <a:r>
              <a:rPr lang="zh-CN" altLang="en-US" sz="2000" dirty="0">
                <a:latin typeface="+mn-ea"/>
                <a:ea typeface="+mn-ea"/>
              </a:rPr>
              <a:t>都喜欢</a:t>
            </a:r>
            <a:r>
              <a:rPr lang="zh-CN" altLang="en-US" sz="2000" dirty="0" smtClean="0">
                <a:latin typeface="+mn-ea"/>
                <a:ea typeface="+mn-ea"/>
              </a:rPr>
              <a:t>。）</a:t>
            </a:r>
            <a:endParaRPr lang="en-US" altLang="zh-CN" sz="2000" dirty="0" smtClean="0">
              <a:latin typeface="+mn-ea"/>
              <a:ea typeface="+mn-ea"/>
            </a:endParaRPr>
          </a:p>
        </p:txBody>
      </p:sp>
      <p:pic>
        <p:nvPicPr>
          <p:cNvPr id="12" name="図 1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544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会話１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64983" y="1516377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２　～　より　～　のほうが　～　です。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641751" y="1959224"/>
            <a:ext cx="989052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Ｎ</a:t>
            </a:r>
            <a:r>
              <a:rPr lang="en-US" altLang="ja-JP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1</a:t>
            </a: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より　Ｎ</a:t>
            </a:r>
            <a:r>
              <a:rPr lang="en-US" altLang="ja-JP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2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のほうが　Ａい</a:t>
            </a:r>
            <a:r>
              <a:rPr lang="ja-JP" altLang="en-US" sz="20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／ 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ＡＮ　です。</a:t>
            </a:r>
            <a:r>
              <a:rPr lang="ja-JP" altLang="en-US" sz="2000" b="1" dirty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　　　　　　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説明：</a:t>
            </a:r>
            <a:r>
              <a:rPr lang="ja-JP" altLang="en-US" sz="2000" dirty="0">
                <a:latin typeface="+mn-ea"/>
                <a:ea typeface="+mn-ea"/>
              </a:rPr>
              <a:t>该句型用于二者的比较，意为“与</a:t>
            </a:r>
            <a:r>
              <a:rPr lang="en-US" altLang="ja-JP" sz="2000" dirty="0">
                <a:latin typeface="+mn-ea"/>
                <a:ea typeface="+mn-ea"/>
              </a:rPr>
              <a:t>N1</a:t>
            </a:r>
            <a:r>
              <a:rPr lang="ja-JP" altLang="en-US" sz="2000" dirty="0">
                <a:latin typeface="+mn-ea"/>
                <a:ea typeface="+mn-ea"/>
              </a:rPr>
              <a:t>相比，</a:t>
            </a:r>
            <a:r>
              <a:rPr lang="en-US" altLang="ja-JP" sz="2000" dirty="0">
                <a:latin typeface="+mn-ea"/>
                <a:ea typeface="+mn-ea"/>
              </a:rPr>
              <a:t>N2</a:t>
            </a:r>
            <a:r>
              <a:rPr lang="ja-JP" altLang="en-US" sz="2000" dirty="0">
                <a:latin typeface="+mn-ea"/>
                <a:ea typeface="+mn-ea"/>
              </a:rPr>
              <a:t>更</a:t>
            </a:r>
            <a:r>
              <a:rPr lang="en-US" altLang="ja-JP" sz="2000" dirty="0">
                <a:latin typeface="+mn-ea"/>
                <a:ea typeface="+mn-ea"/>
              </a:rPr>
              <a:t>……”</a:t>
            </a:r>
            <a:r>
              <a:rPr lang="ja-JP" altLang="en-US" sz="2000" dirty="0">
                <a:latin typeface="+mn-ea"/>
                <a:ea typeface="+mn-ea"/>
              </a:rPr>
              <a:t>。「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より</a:t>
            </a:r>
            <a:r>
              <a:rPr lang="ja-JP" altLang="en-US" sz="2000" dirty="0">
                <a:latin typeface="+mn-ea"/>
                <a:ea typeface="+mn-ea"/>
              </a:rPr>
              <a:t>」是格助词</a:t>
            </a:r>
            <a:r>
              <a:rPr lang="ja-JP" altLang="en-US" sz="2000" dirty="0" smtClean="0">
                <a:latin typeface="+mn-ea"/>
                <a:ea typeface="+mn-ea"/>
              </a:rPr>
              <a:t>，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+mn-ea"/>
                <a:ea typeface="+mn-ea"/>
              </a:rPr>
              <a:t>　</a:t>
            </a:r>
            <a:r>
              <a:rPr lang="ja-JP" altLang="en-US" sz="2000" dirty="0" smtClean="0">
                <a:latin typeface="+mn-ea"/>
                <a:ea typeface="+mn-ea"/>
              </a:rPr>
              <a:t>　　表示比较</a:t>
            </a:r>
            <a:r>
              <a:rPr lang="ja-JP" altLang="en-US" sz="2000" dirty="0">
                <a:latin typeface="+mn-ea"/>
                <a:ea typeface="+mn-ea"/>
              </a:rPr>
              <a:t>的基准。「</a:t>
            </a:r>
            <a:r>
              <a:rPr lang="ja-JP" altLang="en-US" sz="2000" dirty="0" smtClean="0">
                <a:latin typeface="+mn-ea"/>
                <a:ea typeface="+mn-ea"/>
              </a:rPr>
              <a:t>～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のほう</a:t>
            </a:r>
            <a:r>
              <a:rPr lang="ja-JP" altLang="en-US" sz="2000" dirty="0" smtClean="0">
                <a:latin typeface="+mn-ea"/>
                <a:ea typeface="+mn-ea"/>
              </a:rPr>
              <a:t>」</a:t>
            </a:r>
            <a:r>
              <a:rPr lang="ja-JP" altLang="en-US" sz="2000" dirty="0">
                <a:latin typeface="+mn-ea"/>
                <a:ea typeface="+mn-ea"/>
              </a:rPr>
              <a:t>意为“（二者</a:t>
            </a:r>
            <a:r>
              <a:rPr lang="ja-JP" altLang="en-US" sz="2000" dirty="0" smtClean="0">
                <a:latin typeface="+mn-ea"/>
                <a:ea typeface="+mn-ea"/>
              </a:rPr>
              <a:t>相比）</a:t>
            </a:r>
            <a:r>
              <a:rPr lang="en-US" altLang="ja-JP" sz="2000" dirty="0" smtClean="0">
                <a:latin typeface="+mn-ea"/>
                <a:ea typeface="+mn-ea"/>
              </a:rPr>
              <a:t>……</a:t>
            </a:r>
            <a:r>
              <a:rPr lang="zh-CN" altLang="en-US" sz="2000" dirty="0" smtClean="0">
                <a:latin typeface="+mn-ea"/>
                <a:ea typeface="+mn-ea"/>
              </a:rPr>
              <a:t>一</a:t>
            </a:r>
            <a:r>
              <a:rPr lang="ja-JP" altLang="en-US" sz="2000" dirty="0" smtClean="0">
                <a:latin typeface="+mn-ea"/>
                <a:ea typeface="+mn-ea"/>
              </a:rPr>
              <a:t>方</a:t>
            </a:r>
            <a:r>
              <a:rPr lang="ja-JP" altLang="en-US" sz="2000" dirty="0">
                <a:latin typeface="+mn-ea"/>
                <a:ea typeface="+mn-ea"/>
              </a:rPr>
              <a:t>更</a:t>
            </a:r>
            <a:r>
              <a:rPr lang="en-US" altLang="ja-JP" sz="2000" dirty="0">
                <a:latin typeface="+mn-ea"/>
                <a:ea typeface="+mn-ea"/>
              </a:rPr>
              <a:t>……”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。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例：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/>
              <a:t>　　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現金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より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クレジットカード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のほうが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便利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です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。</a:t>
            </a:r>
            <a:r>
              <a:rPr lang="zh-CN" altLang="en-US" sz="2000" dirty="0" smtClean="0"/>
              <a:t>（与现金相比，信用卡更方便。）</a:t>
            </a:r>
            <a:endParaRPr lang="en-US" altLang="zh-CN" sz="2000" dirty="0" smtClean="0"/>
          </a:p>
          <a:p>
            <a:pPr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 肉まん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より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餃子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のほうが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おいしい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です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。</a:t>
            </a:r>
            <a:r>
              <a:rPr lang="ja-JP" altLang="en-US" sz="2000" dirty="0"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</a:t>
            </a:r>
            <a:r>
              <a:rPr lang="zh-CN" altLang="en-US" sz="2000" dirty="0" smtClean="0"/>
              <a:t>（与包子相比，饺子更好吃。）</a:t>
            </a:r>
            <a:r>
              <a:rPr lang="ja-JP" altLang="en-US" sz="2000" dirty="0" smtClean="0"/>
              <a:t>　</a:t>
            </a:r>
            <a:endParaRPr lang="en-US" altLang="zh-CN" sz="2000" dirty="0"/>
          </a:p>
        </p:txBody>
      </p:sp>
      <p:pic>
        <p:nvPicPr>
          <p:cNvPr id="12" name="図 1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5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4788</TotalTime>
  <Pages>0</Pages>
  <Words>1000</Words>
  <Characters>0</Characters>
  <Application>Microsoft Office PowerPoint</Application>
  <DocSecurity>0</DocSecurity>
  <PresentationFormat>自定义</PresentationFormat>
  <Lines>0</Lines>
  <Paragraphs>325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admin</cp:lastModifiedBy>
  <cp:revision>854</cp:revision>
  <dcterms:created xsi:type="dcterms:W3CDTF">2013-11-20T02:57:00Z</dcterms:created>
  <dcterms:modified xsi:type="dcterms:W3CDTF">2017-03-18T04:53:25Z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2052-9.1.0.4167</vt:lpwstr>
  </property>
</Properties>
</file>